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111" d="100"/>
          <a:sy n="111" d="100"/>
        </p:scale>
        <p:origin x="36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49106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57574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50866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770-44AE-47D5-B4B1-71BEC9A9D725}"/>
              </a:ext>
            </a:extLst>
          </p:cNvPr>
          <p:cNvSpPr>
            <a:spLocks noGrp="1"/>
          </p:cNvSpPr>
          <p:nvPr>
            <p:ph type="ctrTitle"/>
          </p:nvPr>
        </p:nvSpPr>
        <p:spPr>
          <a:xfrm>
            <a:off x="841248" y="663960"/>
            <a:ext cx="9456049" cy="3594112"/>
          </a:xfrm>
        </p:spPr>
        <p:txBody>
          <a:bodyPr anchor="b"/>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CA91C7-81A9-46F3-B0F4-D9AB8808514E}"/>
              </a:ext>
            </a:extLst>
          </p:cNvPr>
          <p:cNvSpPr>
            <a:spLocks noGrp="1"/>
          </p:cNvSpPr>
          <p:nvPr>
            <p:ph type="subTitle" idx="1"/>
          </p:nvPr>
        </p:nvSpPr>
        <p:spPr>
          <a:xfrm>
            <a:off x="841248" y="4667581"/>
            <a:ext cx="9456049" cy="11973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AA648C8-9681-4994-B52A-1A8BC79127E1}"/>
              </a:ext>
            </a:extLst>
          </p:cNvPr>
          <p:cNvSpPr>
            <a:spLocks noGrp="1"/>
          </p:cNvSpPr>
          <p:nvPr>
            <p:ph type="dt" sz="half" idx="10"/>
          </p:nvPr>
        </p:nvSpPr>
        <p:spPr>
          <a:xfrm>
            <a:off x="841248" y="6102693"/>
            <a:ext cx="2743200" cy="365125"/>
          </a:xfrm>
        </p:spPr>
        <p:txBody>
          <a:bodyPr/>
          <a:lstStyle/>
          <a:p>
            <a:fld id="{AE3425CA-4B9D-4420-BB9E-C250DB30E421}" type="datetime1">
              <a:rPr lang="en-US" smtClean="0"/>
              <a:t>10/19/2022</a:t>
            </a:fld>
            <a:endParaRPr lang="en-US"/>
          </a:p>
        </p:txBody>
      </p:sp>
      <p:sp>
        <p:nvSpPr>
          <p:cNvPr id="5" name="Footer Placeholder 4">
            <a:extLst>
              <a:ext uri="{FF2B5EF4-FFF2-40B4-BE49-F238E27FC236}">
                <a16:creationId xmlns:a16="http://schemas.microsoft.com/office/drawing/2014/main" id="{6677F203-CB10-488B-82DC-9D0571A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E9B-C8B7-4716-9D05-265A04246E05}"/>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9EED8031-DD67-43C6-94A0-646636C95560}"/>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036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B9A-9384-46B2-8B4F-B9C2035CAB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413CF4-CD0B-4F3C-A1CE-1BA3EFDEEB5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1DE659-17B0-4F70-8F1C-93BF4DB64390}"/>
              </a:ext>
            </a:extLst>
          </p:cNvPr>
          <p:cNvSpPr>
            <a:spLocks noGrp="1"/>
          </p:cNvSpPr>
          <p:nvPr>
            <p:ph type="dt" sz="half" idx="10"/>
          </p:nvPr>
        </p:nvSpPr>
        <p:spPr/>
        <p:txBody>
          <a:bodyPr/>
          <a:lstStyle/>
          <a:p>
            <a:fld id="{62751E1E-C50D-4FD4-8B1E-ECD78340D9AB}" type="datetime1">
              <a:rPr lang="en-US" smtClean="0"/>
              <a:t>10/19/2022</a:t>
            </a:fld>
            <a:endParaRPr lang="en-US"/>
          </a:p>
        </p:txBody>
      </p:sp>
      <p:sp>
        <p:nvSpPr>
          <p:cNvPr id="5" name="Footer Placeholder 4">
            <a:extLst>
              <a:ext uri="{FF2B5EF4-FFF2-40B4-BE49-F238E27FC236}">
                <a16:creationId xmlns:a16="http://schemas.microsoft.com/office/drawing/2014/main" id="{37AB0750-AB4E-4FCF-9B52-BC954760B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6B99-C716-4464-B695-623F4C5A9D9B}"/>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929323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233A-AD59-4FB1-A1CA-AABFAE040805}"/>
              </a:ext>
            </a:extLst>
          </p:cNvPr>
          <p:cNvSpPr>
            <a:spLocks noGrp="1"/>
          </p:cNvSpPr>
          <p:nvPr>
            <p:ph type="title"/>
          </p:nvPr>
        </p:nvSpPr>
        <p:spPr>
          <a:xfrm>
            <a:off x="841249" y="552782"/>
            <a:ext cx="9538428" cy="371441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56964-650B-4E87-9541-0E659DEC0365}"/>
              </a:ext>
            </a:extLst>
          </p:cNvPr>
          <p:cNvSpPr>
            <a:spLocks noGrp="1"/>
          </p:cNvSpPr>
          <p:nvPr>
            <p:ph type="body" idx="1"/>
          </p:nvPr>
        </p:nvSpPr>
        <p:spPr>
          <a:xfrm>
            <a:off x="841249" y="4672584"/>
            <a:ext cx="9538428" cy="1143802"/>
          </a:xfrm>
        </p:spPr>
        <p:txBody>
          <a:bodyPr>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0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BB50-DF4A-47B5-A3AD-18712A3AD40E}"/>
              </a:ext>
            </a:extLst>
          </p:cNvPr>
          <p:cNvSpPr>
            <a:spLocks noGrp="1"/>
          </p:cNvSpPr>
          <p:nvPr>
            <p:ph type="dt" sz="half" idx="10"/>
          </p:nvPr>
        </p:nvSpPr>
        <p:spPr/>
        <p:txBody>
          <a:bodyPr/>
          <a:lstStyle/>
          <a:p>
            <a:fld id="{43C83AFB-9E54-459E-8C6D-0913AC3BA5D7}" type="datetime1">
              <a:rPr lang="en-US" smtClean="0"/>
              <a:t>10/19/2022</a:t>
            </a:fld>
            <a:endParaRPr lang="en-US"/>
          </a:p>
        </p:txBody>
      </p:sp>
      <p:sp>
        <p:nvSpPr>
          <p:cNvPr id="5" name="Footer Placeholder 4">
            <a:extLst>
              <a:ext uri="{FF2B5EF4-FFF2-40B4-BE49-F238E27FC236}">
                <a16:creationId xmlns:a16="http://schemas.microsoft.com/office/drawing/2014/main" id="{3CDF59B3-D1B8-4A51-AD6E-868C5BF6F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A779-6272-4A15-A566-20C4E9A60D47}"/>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F0B86E8F-91EA-4626-BCA8-3B4973C7C9D6}"/>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840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A00-5BBD-436C-BB6D-CE650FC46202}"/>
              </a:ext>
            </a:extLst>
          </p:cNvPr>
          <p:cNvSpPr>
            <a:spLocks noGrp="1"/>
          </p:cNvSpPr>
          <p:nvPr>
            <p:ph type="title"/>
          </p:nvPr>
        </p:nvSpPr>
        <p:spPr>
          <a:xfrm>
            <a:off x="841248" y="552783"/>
            <a:ext cx="9683871"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DFB3E2E-F3C4-4CDD-9138-86AE7A1B566D}"/>
              </a:ext>
            </a:extLst>
          </p:cNvPr>
          <p:cNvSpPr>
            <a:spLocks noGrp="1"/>
          </p:cNvSpPr>
          <p:nvPr>
            <p:ph sz="half" idx="1"/>
          </p:nvPr>
        </p:nvSpPr>
        <p:spPr>
          <a:xfrm>
            <a:off x="841248" y="2108362"/>
            <a:ext cx="4507926"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795CD01-B639-46B6-B53D-18FE1E39AF50}"/>
              </a:ext>
            </a:extLst>
          </p:cNvPr>
          <p:cNvSpPr>
            <a:spLocks noGrp="1"/>
          </p:cNvSpPr>
          <p:nvPr>
            <p:ph sz="half" idx="2"/>
          </p:nvPr>
        </p:nvSpPr>
        <p:spPr>
          <a:xfrm>
            <a:off x="5699171" y="2108362"/>
            <a:ext cx="4825948"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6E34C3-86AC-48F9-92A4-F17BFAF9EF06}"/>
              </a:ext>
            </a:extLst>
          </p:cNvPr>
          <p:cNvSpPr>
            <a:spLocks noGrp="1"/>
          </p:cNvSpPr>
          <p:nvPr>
            <p:ph type="dt" sz="half" idx="10"/>
          </p:nvPr>
        </p:nvSpPr>
        <p:spPr/>
        <p:txBody>
          <a:bodyPr/>
          <a:lstStyle/>
          <a:p>
            <a:fld id="{F10144B6-0CA7-46BA-A00B-1E68E5C3ED0C}" type="datetime1">
              <a:rPr lang="en-US" smtClean="0"/>
              <a:t>10/19/2022</a:t>
            </a:fld>
            <a:endParaRPr lang="en-US"/>
          </a:p>
        </p:txBody>
      </p:sp>
      <p:sp>
        <p:nvSpPr>
          <p:cNvPr id="6" name="Footer Placeholder 5">
            <a:extLst>
              <a:ext uri="{FF2B5EF4-FFF2-40B4-BE49-F238E27FC236}">
                <a16:creationId xmlns:a16="http://schemas.microsoft.com/office/drawing/2014/main" id="{275D6A29-C51F-4654-82AD-04056FA6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1EEB6-57E6-40E7-9702-1D5999B505DC}"/>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8" name="Straight Connector 7">
            <a:extLst>
              <a:ext uri="{FF2B5EF4-FFF2-40B4-BE49-F238E27FC236}">
                <a16:creationId xmlns:a16="http://schemas.microsoft.com/office/drawing/2014/main" id="{F929C81A-4806-44FF-99D8-13A65B2D066F}"/>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DDCF9-5353-4B5F-8565-8C27F795A4BF}"/>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82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D1A9-BF08-4C6D-805E-244B234EE852}"/>
              </a:ext>
            </a:extLst>
          </p:cNvPr>
          <p:cNvSpPr>
            <a:spLocks noGrp="1"/>
          </p:cNvSpPr>
          <p:nvPr>
            <p:ph type="title"/>
          </p:nvPr>
        </p:nvSpPr>
        <p:spPr>
          <a:xfrm>
            <a:off x="841248" y="557784"/>
            <a:ext cx="943957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20C1D8-0907-4FDB-BFAD-36E14AF98D81}"/>
              </a:ext>
            </a:extLst>
          </p:cNvPr>
          <p:cNvSpPr>
            <a:spLocks noGrp="1"/>
          </p:cNvSpPr>
          <p:nvPr>
            <p:ph type="body" idx="1"/>
          </p:nvPr>
        </p:nvSpPr>
        <p:spPr>
          <a:xfrm>
            <a:off x="841248" y="2114185"/>
            <a:ext cx="4438887"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A4441-5FC3-4F86-8ADE-ED90424DB9B8}"/>
              </a:ext>
            </a:extLst>
          </p:cNvPr>
          <p:cNvSpPr>
            <a:spLocks noGrp="1"/>
          </p:cNvSpPr>
          <p:nvPr>
            <p:ph sz="half" idx="2"/>
          </p:nvPr>
        </p:nvSpPr>
        <p:spPr>
          <a:xfrm>
            <a:off x="841248" y="2900451"/>
            <a:ext cx="4438887"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CEB34D-DB36-47E0-AE2C-FBEBA272076E}"/>
              </a:ext>
            </a:extLst>
          </p:cNvPr>
          <p:cNvSpPr>
            <a:spLocks noGrp="1"/>
          </p:cNvSpPr>
          <p:nvPr>
            <p:ph type="body" sz="quarter" idx="3"/>
          </p:nvPr>
        </p:nvSpPr>
        <p:spPr>
          <a:xfrm>
            <a:off x="5795090" y="2114185"/>
            <a:ext cx="4485728"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219-D498-410D-8F2C-03045AE48016}"/>
              </a:ext>
            </a:extLst>
          </p:cNvPr>
          <p:cNvSpPr>
            <a:spLocks noGrp="1"/>
          </p:cNvSpPr>
          <p:nvPr>
            <p:ph sz="quarter" idx="4"/>
          </p:nvPr>
        </p:nvSpPr>
        <p:spPr>
          <a:xfrm>
            <a:off x="5795090" y="2900451"/>
            <a:ext cx="4485730"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DC9AD-F6B8-44D0-8169-84553C1F92C9}"/>
              </a:ext>
            </a:extLst>
          </p:cNvPr>
          <p:cNvSpPr>
            <a:spLocks noGrp="1"/>
          </p:cNvSpPr>
          <p:nvPr>
            <p:ph type="dt" sz="half" idx="10"/>
          </p:nvPr>
        </p:nvSpPr>
        <p:spPr/>
        <p:txBody>
          <a:bodyPr/>
          <a:lstStyle/>
          <a:p>
            <a:fld id="{0051F549-537C-41EC-B9CC-5B6A9AC2A6A7}" type="datetime1">
              <a:rPr lang="en-US" smtClean="0"/>
              <a:t>10/19/2022</a:t>
            </a:fld>
            <a:endParaRPr lang="en-US"/>
          </a:p>
        </p:txBody>
      </p:sp>
      <p:sp>
        <p:nvSpPr>
          <p:cNvPr id="8" name="Footer Placeholder 7">
            <a:extLst>
              <a:ext uri="{FF2B5EF4-FFF2-40B4-BE49-F238E27FC236}">
                <a16:creationId xmlns:a16="http://schemas.microsoft.com/office/drawing/2014/main" id="{FF9985ED-7382-4F00-845D-4F27841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2CC25-9EC7-4706-9BD4-5E20C4B33200}"/>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12" name="Straight Connector 11">
            <a:extLst>
              <a:ext uri="{FF2B5EF4-FFF2-40B4-BE49-F238E27FC236}">
                <a16:creationId xmlns:a16="http://schemas.microsoft.com/office/drawing/2014/main" id="{4DBC7D26-1B30-46B8-8221-09886FA3D030}"/>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186A75-E140-4995-A8BB-89B5ACE678D2}"/>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568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21C2-B85F-435F-8DF3-C714A547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FE38-24D5-4D5F-A92E-E4F8B23FB7FC}"/>
              </a:ext>
            </a:extLst>
          </p:cNvPr>
          <p:cNvSpPr>
            <a:spLocks noGrp="1"/>
          </p:cNvSpPr>
          <p:nvPr>
            <p:ph type="dt" sz="half" idx="10"/>
          </p:nvPr>
        </p:nvSpPr>
        <p:spPr/>
        <p:txBody>
          <a:bodyPr/>
          <a:lstStyle/>
          <a:p>
            <a:fld id="{952F8D56-3D0E-48B8-8218-1F3A06A96C62}" type="datetime1">
              <a:rPr lang="en-US" smtClean="0"/>
              <a:t>10/19/2022</a:t>
            </a:fld>
            <a:endParaRPr lang="en-US"/>
          </a:p>
        </p:txBody>
      </p:sp>
      <p:sp>
        <p:nvSpPr>
          <p:cNvPr id="4" name="Footer Placeholder 3">
            <a:extLst>
              <a:ext uri="{FF2B5EF4-FFF2-40B4-BE49-F238E27FC236}">
                <a16:creationId xmlns:a16="http://schemas.microsoft.com/office/drawing/2014/main" id="{E629DF69-BE29-4038-9744-17BFC57B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9496F-64EC-46E7-97F0-BCB7E79F820A}"/>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12846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19E0-8FE3-45E8-A227-D74EEF1A6322}"/>
              </a:ext>
            </a:extLst>
          </p:cNvPr>
          <p:cNvSpPr>
            <a:spLocks noGrp="1"/>
          </p:cNvSpPr>
          <p:nvPr>
            <p:ph type="dt" sz="half" idx="10"/>
          </p:nvPr>
        </p:nvSpPr>
        <p:spPr/>
        <p:txBody>
          <a:bodyPr/>
          <a:lstStyle/>
          <a:p>
            <a:fld id="{E8EC309E-27D4-401F-A74A-DEA16C7B51DC}" type="datetime1">
              <a:rPr lang="en-US" smtClean="0"/>
              <a:t>10/19/2022</a:t>
            </a:fld>
            <a:endParaRPr lang="en-US"/>
          </a:p>
        </p:txBody>
      </p:sp>
      <p:sp>
        <p:nvSpPr>
          <p:cNvPr id="3" name="Footer Placeholder 2">
            <a:extLst>
              <a:ext uri="{FF2B5EF4-FFF2-40B4-BE49-F238E27FC236}">
                <a16:creationId xmlns:a16="http://schemas.microsoft.com/office/drawing/2014/main" id="{ABFB1926-56F3-40BC-A03F-62B969419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FE2B6-07A4-4AA0-9BCE-204E13DA447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2391005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66A-CB24-44C5-B2E8-011420844A17}"/>
              </a:ext>
            </a:extLst>
          </p:cNvPr>
          <p:cNvSpPr>
            <a:spLocks noGrp="1"/>
          </p:cNvSpPr>
          <p:nvPr>
            <p:ph type="title"/>
          </p:nvPr>
        </p:nvSpPr>
        <p:spPr>
          <a:xfrm>
            <a:off x="841248" y="549283"/>
            <a:ext cx="4603963" cy="257248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39DBD1-7133-47A5-A771-2CEA18533491}"/>
              </a:ext>
            </a:extLst>
          </p:cNvPr>
          <p:cNvSpPr>
            <a:spLocks noGrp="1"/>
          </p:cNvSpPr>
          <p:nvPr>
            <p:ph idx="1"/>
          </p:nvPr>
        </p:nvSpPr>
        <p:spPr>
          <a:xfrm>
            <a:off x="5870796" y="549283"/>
            <a:ext cx="4455517" cy="531970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76A729F-B24D-424E-B067-003B0601F259}"/>
              </a:ext>
            </a:extLst>
          </p:cNvPr>
          <p:cNvSpPr>
            <a:spLocks noGrp="1"/>
          </p:cNvSpPr>
          <p:nvPr>
            <p:ph type="body" sz="half" idx="2"/>
          </p:nvPr>
        </p:nvSpPr>
        <p:spPr>
          <a:xfrm>
            <a:off x="841248" y="3296498"/>
            <a:ext cx="4603963" cy="2572489"/>
          </a:xfrm>
        </p:spPr>
        <p:txBody>
          <a:bodyPr>
            <a:normAutofit/>
          </a:bodyPr>
          <a:lstStyle>
            <a:lvl1pPr marL="0" indent="0">
              <a:buNone/>
              <a:defRPr lang="en-US" sz="20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A7323-5497-426C-9DD9-3CF69E88EC38}"/>
              </a:ext>
            </a:extLst>
          </p:cNvPr>
          <p:cNvSpPr>
            <a:spLocks noGrp="1"/>
          </p:cNvSpPr>
          <p:nvPr>
            <p:ph type="dt" sz="half" idx="10"/>
          </p:nvPr>
        </p:nvSpPr>
        <p:spPr/>
        <p:txBody>
          <a:bodyPr/>
          <a:lstStyle/>
          <a:p>
            <a:fld id="{6DEA2B81-2BC3-42D7-B67D-05C685AA80AD}" type="datetime1">
              <a:rPr lang="en-US" smtClean="0"/>
              <a:t>10/19/2022</a:t>
            </a:fld>
            <a:endParaRPr lang="en-US"/>
          </a:p>
        </p:txBody>
      </p:sp>
      <p:sp>
        <p:nvSpPr>
          <p:cNvPr id="6" name="Footer Placeholder 5">
            <a:extLst>
              <a:ext uri="{FF2B5EF4-FFF2-40B4-BE49-F238E27FC236}">
                <a16:creationId xmlns:a16="http://schemas.microsoft.com/office/drawing/2014/main" id="{45FD7667-4D25-40AF-9D6D-FCB2C21E8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50918-EDF8-47A5-BEA8-AC9A7A1536D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76979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05158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D2B-FAFB-4BC9-A917-610FDCD0B859}"/>
              </a:ext>
            </a:extLst>
          </p:cNvPr>
          <p:cNvSpPr>
            <a:spLocks noGrp="1"/>
          </p:cNvSpPr>
          <p:nvPr>
            <p:ph type="title"/>
          </p:nvPr>
        </p:nvSpPr>
        <p:spPr>
          <a:xfrm>
            <a:off x="841249" y="552782"/>
            <a:ext cx="4608576" cy="2569464"/>
          </a:xfrm>
        </p:spPr>
        <p:txBody>
          <a:bodyPr anchor="ctr">
            <a:no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226A694-5302-42BE-8A7A-6007C10F8F70}"/>
              </a:ext>
            </a:extLst>
          </p:cNvPr>
          <p:cNvSpPr>
            <a:spLocks noGrp="1"/>
          </p:cNvSpPr>
          <p:nvPr>
            <p:ph type="pic" idx="1"/>
          </p:nvPr>
        </p:nvSpPr>
        <p:spPr>
          <a:xfrm>
            <a:off x="5825952" y="552783"/>
            <a:ext cx="4663440" cy="530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E4481C-81D6-4329-8203-70B3FCC3F8FE}"/>
              </a:ext>
            </a:extLst>
          </p:cNvPr>
          <p:cNvSpPr>
            <a:spLocks noGrp="1"/>
          </p:cNvSpPr>
          <p:nvPr>
            <p:ph type="body" sz="half" idx="2"/>
          </p:nvPr>
        </p:nvSpPr>
        <p:spPr>
          <a:xfrm>
            <a:off x="841249" y="3300984"/>
            <a:ext cx="4608576" cy="2569464"/>
          </a:xfrm>
        </p:spPr>
        <p:txBody>
          <a:bodyPr>
            <a:normAutofit/>
          </a:bodyPr>
          <a:lstStyle>
            <a:lvl1pPr marL="0" indent="0">
              <a:buNone/>
              <a:defRPr lang="en-US" sz="20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D6C12-26C4-4DF7-B013-56D0849AC7DE}"/>
              </a:ext>
            </a:extLst>
          </p:cNvPr>
          <p:cNvSpPr>
            <a:spLocks noGrp="1"/>
          </p:cNvSpPr>
          <p:nvPr>
            <p:ph type="dt" sz="half" idx="10"/>
          </p:nvPr>
        </p:nvSpPr>
        <p:spPr/>
        <p:txBody>
          <a:bodyPr/>
          <a:lstStyle/>
          <a:p>
            <a:fld id="{F0DB8F2B-E487-4905-B553-FB649F2B6F23}" type="datetime1">
              <a:rPr lang="en-US" smtClean="0"/>
              <a:t>10/19/2022</a:t>
            </a:fld>
            <a:endParaRPr lang="en-US"/>
          </a:p>
        </p:txBody>
      </p:sp>
      <p:sp>
        <p:nvSpPr>
          <p:cNvPr id="6" name="Footer Placeholder 5">
            <a:extLst>
              <a:ext uri="{FF2B5EF4-FFF2-40B4-BE49-F238E27FC236}">
                <a16:creationId xmlns:a16="http://schemas.microsoft.com/office/drawing/2014/main" id="{5CE2F307-FB97-40EC-8517-E6F351B3D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B397-305A-42B7-A763-829634B939A9}"/>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329885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3B3-C67F-4C48-A663-EF010429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C4B3F-B3CB-4CF0-AEC8-1893A6A2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D005-2B71-4325-A646-A2278C3A2EAA}"/>
              </a:ext>
            </a:extLst>
          </p:cNvPr>
          <p:cNvSpPr>
            <a:spLocks noGrp="1"/>
          </p:cNvSpPr>
          <p:nvPr>
            <p:ph type="dt" sz="half" idx="10"/>
          </p:nvPr>
        </p:nvSpPr>
        <p:spPr/>
        <p:txBody>
          <a:bodyPr/>
          <a:lstStyle/>
          <a:p>
            <a:fld id="{6A14B861-3779-4E37-8DF0-E9EB3EA96210}" type="datetime1">
              <a:rPr lang="en-US" smtClean="0"/>
              <a:t>10/19/2022</a:t>
            </a:fld>
            <a:endParaRPr lang="en-US"/>
          </a:p>
        </p:txBody>
      </p:sp>
      <p:sp>
        <p:nvSpPr>
          <p:cNvPr id="5" name="Footer Placeholder 4">
            <a:extLst>
              <a:ext uri="{FF2B5EF4-FFF2-40B4-BE49-F238E27FC236}">
                <a16:creationId xmlns:a16="http://schemas.microsoft.com/office/drawing/2014/main" id="{DB356B01-AE16-42EF-B970-5CAF0C89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BE2-24F4-4F83-8E64-4307C9794E1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18349405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01120-856A-4F01-B7C1-D87A1E5F8150}"/>
              </a:ext>
            </a:extLst>
          </p:cNvPr>
          <p:cNvSpPr>
            <a:spLocks noGrp="1"/>
          </p:cNvSpPr>
          <p:nvPr>
            <p:ph type="title" orient="vert"/>
          </p:nvPr>
        </p:nvSpPr>
        <p:spPr>
          <a:xfrm>
            <a:off x="7874324" y="552782"/>
            <a:ext cx="2620891" cy="52947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9D62358-C84C-4947-B826-FF738422EA5B}"/>
              </a:ext>
            </a:extLst>
          </p:cNvPr>
          <p:cNvSpPr>
            <a:spLocks noGrp="1"/>
          </p:cNvSpPr>
          <p:nvPr>
            <p:ph type="body" orient="vert" idx="1"/>
          </p:nvPr>
        </p:nvSpPr>
        <p:spPr>
          <a:xfrm>
            <a:off x="838200" y="552782"/>
            <a:ext cx="6803155" cy="529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971139-AA1A-46DB-B793-17FB8E6E8A77}"/>
              </a:ext>
            </a:extLst>
          </p:cNvPr>
          <p:cNvSpPr>
            <a:spLocks noGrp="1"/>
          </p:cNvSpPr>
          <p:nvPr>
            <p:ph type="dt" sz="half" idx="10"/>
          </p:nvPr>
        </p:nvSpPr>
        <p:spPr/>
        <p:txBody>
          <a:bodyPr/>
          <a:lstStyle/>
          <a:p>
            <a:fld id="{53E38388-E864-4553-9937-AE9FC5E50CFC}" type="datetime1">
              <a:rPr lang="en-US" smtClean="0"/>
              <a:t>10/19/2022</a:t>
            </a:fld>
            <a:endParaRPr lang="en-US"/>
          </a:p>
        </p:txBody>
      </p:sp>
      <p:sp>
        <p:nvSpPr>
          <p:cNvPr id="5" name="Footer Placeholder 4">
            <a:extLst>
              <a:ext uri="{FF2B5EF4-FFF2-40B4-BE49-F238E27FC236}">
                <a16:creationId xmlns:a16="http://schemas.microsoft.com/office/drawing/2014/main" id="{1B2E06F6-0FE2-40FB-BFEE-010C22293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A7B1B-13A1-41BA-B924-FD11450C14E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33817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4083904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1395402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79788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539588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04286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388845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02A643-9BB0-4E02-80B2-2C0A5E5D738E}" type="datetimeFigureOut">
              <a:rPr kumimoji="1" lang="ja-JP" altLang="en-US" smtClean="0"/>
              <a:t>2022/10/19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18938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2A643-9BB0-4E02-80B2-2C0A5E5D738E}" type="datetimeFigureOut">
              <a:rPr kumimoji="1" lang="ja-JP" altLang="en-US" smtClean="0"/>
              <a:t>2022/10/19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9D720A-4AD5-4DCF-885F-DE5297996123}" type="slidenum">
              <a:rPr kumimoji="1" lang="ja-JP" altLang="en-US" smtClean="0"/>
              <a:t>‹#›</a:t>
            </a:fld>
            <a:endParaRPr kumimoji="1" lang="ja-JP" altLang="en-US"/>
          </a:p>
        </p:txBody>
      </p:sp>
    </p:spTree>
    <p:extLst>
      <p:ext uri="{BB962C8B-B14F-4D97-AF65-F5344CB8AC3E}">
        <p14:creationId xmlns:p14="http://schemas.microsoft.com/office/powerpoint/2010/main" val="2907289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BD48A-4D17-4225-AC4D-67B4C686C55D}"/>
              </a:ext>
            </a:extLst>
          </p:cNvPr>
          <p:cNvSpPr>
            <a:spLocks noGrp="1"/>
          </p:cNvSpPr>
          <p:nvPr>
            <p:ph type="title"/>
          </p:nvPr>
        </p:nvSpPr>
        <p:spPr>
          <a:xfrm>
            <a:off x="841248" y="552782"/>
            <a:ext cx="9489000" cy="1325563"/>
          </a:xfrm>
          <a:prstGeom prst="rect">
            <a:avLst/>
          </a:prstGeom>
        </p:spPr>
        <p:txBody>
          <a:bodyPr lIns="109728" tIns="109728" rIns="109728" bIns="91440"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F14A2B-77AF-4E51-B0C1-0D361EF81A2C}"/>
              </a:ext>
            </a:extLst>
          </p:cNvPr>
          <p:cNvSpPr>
            <a:spLocks noGrp="1"/>
          </p:cNvSpPr>
          <p:nvPr>
            <p:ph type="body" idx="1"/>
          </p:nvPr>
        </p:nvSpPr>
        <p:spPr>
          <a:xfrm>
            <a:off x="841248" y="2096199"/>
            <a:ext cx="9489000" cy="3747384"/>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39C2F5-57CA-4152-A766-8F877538FB16}"/>
              </a:ext>
            </a:extLst>
          </p:cNvPr>
          <p:cNvSpPr>
            <a:spLocks noGrp="1"/>
          </p:cNvSpPr>
          <p:nvPr>
            <p:ph type="dt" sz="half" idx="2"/>
          </p:nvPr>
        </p:nvSpPr>
        <p:spPr>
          <a:xfrm>
            <a:off x="841248" y="6102693"/>
            <a:ext cx="2743200" cy="365125"/>
          </a:xfrm>
          <a:prstGeom prst="rect">
            <a:avLst/>
          </a:prstGeom>
        </p:spPr>
        <p:txBody>
          <a:bodyPr lIns="109728" tIns="109728" rIns="109728" bIns="91440" anchor="ctr"/>
          <a:lstStyle>
            <a:lvl1pPr algn="l">
              <a:defRPr lang="en-US" sz="1000" b="1" kern="1200" cap="all" spc="300" baseline="0" smtClean="0">
                <a:solidFill>
                  <a:schemeClr val="tx1"/>
                </a:solidFill>
                <a:latin typeface="+mn-lt"/>
                <a:ea typeface="+mn-ea"/>
                <a:cs typeface="+mn-cs"/>
              </a:defRPr>
            </a:lvl1pPr>
          </a:lstStyle>
          <a:p>
            <a:fld id="{6EF7C3A7-D6F6-4D38-A7C3-B72967BB81A6}" type="datetime1">
              <a:rPr lang="en-US" smtClean="0"/>
              <a:t>10/19/2022</a:t>
            </a:fld>
            <a:endParaRPr lang="en-US"/>
          </a:p>
        </p:txBody>
      </p:sp>
      <p:sp>
        <p:nvSpPr>
          <p:cNvPr id="5" name="Footer Placeholder 4">
            <a:extLst>
              <a:ext uri="{FF2B5EF4-FFF2-40B4-BE49-F238E27FC236}">
                <a16:creationId xmlns:a16="http://schemas.microsoft.com/office/drawing/2014/main" id="{A1225FB5-D02B-4BB9-8B8B-D1A11CFE8961}"/>
              </a:ext>
            </a:extLst>
          </p:cNvPr>
          <p:cNvSpPr>
            <a:spLocks noGrp="1"/>
          </p:cNvSpPr>
          <p:nvPr>
            <p:ph type="ftr" sz="quarter" idx="3"/>
          </p:nvPr>
        </p:nvSpPr>
        <p:spPr>
          <a:xfrm rot="5400000">
            <a:off x="9234260" y="2427620"/>
            <a:ext cx="4114800" cy="365125"/>
          </a:xfrm>
          <a:prstGeom prst="rect">
            <a:avLst/>
          </a:prstGeom>
        </p:spPr>
        <p:txBody>
          <a:bodyPr lIns="109728" tIns="109728" rIns="109728" bIns="91440" anchor="ctr"/>
          <a:lstStyle>
            <a:lvl1pPr algn="l">
              <a:defRPr lang="en-US" sz="1000" b="1" kern="1200" cap="none" spc="300"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EF6244FF-6F88-4090-A77F-499DF9AAEA8B}"/>
              </a:ext>
            </a:extLst>
          </p:cNvPr>
          <p:cNvSpPr>
            <a:spLocks noGrp="1"/>
          </p:cNvSpPr>
          <p:nvPr>
            <p:ph type="sldNum" sz="quarter" idx="4"/>
          </p:nvPr>
        </p:nvSpPr>
        <p:spPr>
          <a:xfrm>
            <a:off x="10815546" y="5878515"/>
            <a:ext cx="952229" cy="420381"/>
          </a:xfrm>
          <a:prstGeom prst="rect">
            <a:avLst/>
          </a:prstGeom>
        </p:spPr>
        <p:txBody>
          <a:bodyPr lIns="109728" tIns="109728" rIns="109728" bIns="91440" anchor="ctr"/>
          <a:lstStyle>
            <a:lvl1pPr algn="ctr">
              <a:defRPr lang="en-US" sz="3200" b="1" kern="1200" cap="all" spc="300" baseline="0" smtClean="0">
                <a:solidFill>
                  <a:schemeClr val="tx1"/>
                </a:solidFill>
                <a:latin typeface="+mn-lt"/>
                <a:ea typeface="+mn-ea"/>
                <a:cs typeface="+mn-cs"/>
              </a:defRPr>
            </a:lvl1pPr>
          </a:lstStyle>
          <a:p>
            <a:fld id="{6586042B-6341-4E38-A80C-926D3BB8AAC9}" type="slidenum">
              <a:rPr lang="en-US" smtClean="0"/>
              <a:t>‹#›</a:t>
            </a:fld>
            <a:endParaRPr lang="en-US"/>
          </a:p>
        </p:txBody>
      </p:sp>
      <p:sp>
        <p:nvSpPr>
          <p:cNvPr id="7" name="Rectangle 6">
            <a:extLst>
              <a:ext uri="{FF2B5EF4-FFF2-40B4-BE49-F238E27FC236}">
                <a16:creationId xmlns:a16="http://schemas.microsoft.com/office/drawing/2014/main" id="{F194AEDE-F25F-43E6-A2C4-7FFF41074990}"/>
              </a:ext>
            </a:extLst>
          </p:cNvPr>
          <p:cNvSpPr/>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C793C08-EF4C-422B-A728-6C717C47DF6F}"/>
              </a:ext>
            </a:extLst>
          </p:cNvPr>
          <p:cNvCxnSpPr>
            <a:cxnSpLocks/>
          </p:cNvCxnSpPr>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825BC6-56A8-46DE-8037-A9A577624B0D}"/>
              </a:ext>
            </a:extLst>
          </p:cNvPr>
          <p:cNvCxnSpPr>
            <a:cxnSpLocks/>
          </p:cNvCxnSpPr>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95374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12000"/>
        </a:lnSpc>
        <a:spcBef>
          <a:spcPct val="0"/>
        </a:spcBef>
        <a:buNone/>
        <a:defRPr sz="4400" b="1" kern="1200" spc="13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kern="1200" spc="7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kern="1200" spc="7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kern="1200" spc="7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kern="1200" spc="7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kern="1200" spc="7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5277329" y="640080"/>
            <a:ext cx="6274590" cy="4018341"/>
          </a:xfrm>
          <a:noFill/>
        </p:spPr>
        <p:txBody>
          <a:bodyPr>
            <a:normAutofit/>
          </a:bodyPr>
          <a:lstStyle/>
          <a:p>
            <a:pPr algn="l"/>
            <a:r>
              <a:rPr lang="ja-JP" altLang="en-US" sz="6600">
                <a:ea typeface="ＭＳ Ｐゴシック"/>
                <a:cs typeface="Calibri Light"/>
              </a:rPr>
              <a:t>迫りくる核戦争の危機と私たち</a:t>
            </a:r>
          </a:p>
        </p:txBody>
      </p:sp>
      <p:sp>
        <p:nvSpPr>
          <p:cNvPr id="3" name="サブタイトル 2"/>
          <p:cNvSpPr>
            <a:spLocks noGrp="1"/>
          </p:cNvSpPr>
          <p:nvPr>
            <p:ph type="subTitle" idx="1"/>
          </p:nvPr>
        </p:nvSpPr>
        <p:spPr>
          <a:xfrm>
            <a:off x="5277329" y="4796852"/>
            <a:ext cx="6274590" cy="1421068"/>
          </a:xfrm>
          <a:noFill/>
        </p:spPr>
        <p:txBody>
          <a:bodyPr vert="horz" lIns="91440" tIns="45720" rIns="91440" bIns="45720" rtlCol="0">
            <a:normAutofit/>
          </a:bodyPr>
          <a:lstStyle/>
          <a:p>
            <a:pPr algn="l"/>
            <a:r>
              <a:rPr lang="ja-JP" altLang="en-US">
                <a:ea typeface="ＭＳ Ｐゴシック"/>
                <a:cs typeface="Calibri"/>
              </a:rPr>
              <a:t>核兵器廃絶と9条の世界化を</a:t>
            </a:r>
            <a:endParaRPr lang="ja-JP" altLang="en-US">
              <a:ea typeface="ＭＳ Ｐゴシック" panose="020B0600070205080204" pitchFamily="34" charset="-128"/>
              <a:cs typeface="Calibri"/>
            </a:endParaRPr>
          </a:p>
          <a:p>
            <a:pPr algn="l"/>
            <a:r>
              <a:rPr lang="ja-JP" altLang="en-US">
                <a:ea typeface="ＭＳ Ｐゴシック"/>
                <a:cs typeface="Calibri"/>
              </a:rPr>
              <a:t>日本反核法律家協会</a:t>
            </a:r>
          </a:p>
          <a:p>
            <a:pPr algn="l"/>
            <a:r>
              <a:rPr lang="ja-JP" altLang="en-US">
                <a:ea typeface="ＭＳ Ｐゴシック"/>
                <a:cs typeface="Calibri"/>
              </a:rPr>
              <a:t>大久保賢一</a:t>
            </a:r>
          </a:p>
        </p:txBody>
      </p:sp>
      <p:pic>
        <p:nvPicPr>
          <p:cNvPr id="4" name="図 4">
            <a:extLst>
              <a:ext uri="{FF2B5EF4-FFF2-40B4-BE49-F238E27FC236}">
                <a16:creationId xmlns:a16="http://schemas.microsoft.com/office/drawing/2014/main" id="{BAE3CF8E-5BB9-4D73-4600-1FCC5CBA43AD}"/>
              </a:ext>
            </a:extLst>
          </p:cNvPr>
          <p:cNvPicPr>
            <a:picLocks noChangeAspect="1"/>
          </p:cNvPicPr>
          <p:nvPr/>
        </p:nvPicPr>
        <p:blipFill rotWithShape="1">
          <a:blip r:embed="rId2"/>
          <a:srcRect r="1" b="2751"/>
          <a:stretch/>
        </p:blipFill>
        <p:spPr>
          <a:xfrm>
            <a:off x="1" y="10"/>
            <a:ext cx="4654296" cy="6857990"/>
          </a:xfrm>
          <a:prstGeom prst="rect">
            <a:avLst/>
          </a:prstGeom>
        </p:spPr>
      </p:pic>
    </p:spTree>
    <p:extLst>
      <p:ext uri="{BB962C8B-B14F-4D97-AF65-F5344CB8AC3E}">
        <p14:creationId xmlns:p14="http://schemas.microsoft.com/office/powerpoint/2010/main" val="212838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B3FFF2-156D-3927-9795-A7376C01B112}"/>
              </a:ext>
            </a:extLst>
          </p:cNvPr>
          <p:cNvSpPr>
            <a:spLocks noGrp="1"/>
          </p:cNvSpPr>
          <p:nvPr>
            <p:ph type="title"/>
          </p:nvPr>
        </p:nvSpPr>
        <p:spPr>
          <a:xfrm>
            <a:off x="1653363" y="365760"/>
            <a:ext cx="9367203" cy="1188720"/>
          </a:xfrm>
        </p:spPr>
        <p:txBody>
          <a:bodyPr>
            <a:normAutofit/>
          </a:bodyPr>
          <a:lstStyle/>
          <a:p>
            <a:r>
              <a:rPr lang="ja-JP" sz="3700" b="1">
                <a:ea typeface="+mj-lt"/>
                <a:cs typeface="+mj-lt"/>
              </a:rPr>
              <a:t>「比類のない徹底した戦争否定の態度」</a:t>
            </a:r>
            <a:endParaRPr lang="ja-JP" sz="3700"/>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コンテンツ プレースホルダー 2">
            <a:extLst>
              <a:ext uri="{FF2B5EF4-FFF2-40B4-BE49-F238E27FC236}">
                <a16:creationId xmlns:a16="http://schemas.microsoft.com/office/drawing/2014/main" id="{6824A415-AA0F-B7A2-234E-24B91FE88A12}"/>
              </a:ext>
            </a:extLst>
          </p:cNvPr>
          <p:cNvSpPr>
            <a:spLocks noGrp="1"/>
          </p:cNvSpPr>
          <p:nvPr>
            <p:ph idx="1"/>
          </p:nvPr>
        </p:nvSpPr>
        <p:spPr>
          <a:xfrm>
            <a:off x="1653363" y="2176272"/>
            <a:ext cx="9367204" cy="4041648"/>
          </a:xfrm>
        </p:spPr>
        <p:txBody>
          <a:bodyPr vert="horz" lIns="91440" tIns="45720" rIns="91440" bIns="45720" rtlCol="0" anchor="t">
            <a:normAutofit/>
          </a:bodyPr>
          <a:lstStyle/>
          <a:p>
            <a:pPr marL="0" indent="0">
              <a:buNone/>
            </a:pPr>
            <a:r>
              <a:rPr lang="ja-JP" sz="3200" b="1">
                <a:ea typeface="+mn-lt"/>
                <a:cs typeface="+mn-lt"/>
              </a:rPr>
              <a:t>日本国憲法は、第２次世界大戦の悲惨な体験を踏まえ、戦争についての深い反省に基づいて、平和主義を基本原理として採用し、戦争の放棄を宣言した。第一に、侵略戦争を含めた一切の戦争と武力の行使および武力による威嚇を放棄したこと、第二に、それを徹底するために、戦力の不保持を宣言したこと、第三に、国の交戦権を否認したこの三点において、比類のない徹底した戦争否定の態度を打ち出している。</a:t>
            </a:r>
            <a:r>
              <a:rPr lang="ja-JP" altLang="en-US" sz="3200">
                <a:ea typeface="+mn-lt"/>
                <a:cs typeface="+mn-lt"/>
              </a:rPr>
              <a:t> </a:t>
            </a:r>
            <a:endParaRPr lang="ja-JP" altLang="en-US" sz="3200">
              <a:ea typeface="ＭＳ Ｐゴシック"/>
              <a:cs typeface="Calibri" panose="020F0502020204030204"/>
            </a:endParaRPr>
          </a:p>
        </p:txBody>
      </p:sp>
    </p:spTree>
    <p:extLst>
      <p:ext uri="{BB962C8B-B14F-4D97-AF65-F5344CB8AC3E}">
        <p14:creationId xmlns:p14="http://schemas.microsoft.com/office/powerpoint/2010/main" val="181777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3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タイトル 1">
            <a:extLst>
              <a:ext uri="{FF2B5EF4-FFF2-40B4-BE49-F238E27FC236}">
                <a16:creationId xmlns:a16="http://schemas.microsoft.com/office/drawing/2014/main" id="{49D98567-A525-E6C6-FAB3-43C2D897B8CB}"/>
              </a:ext>
            </a:extLst>
          </p:cNvPr>
          <p:cNvSpPr>
            <a:spLocks noGrp="1"/>
          </p:cNvSpPr>
          <p:nvPr>
            <p:ph type="title"/>
          </p:nvPr>
        </p:nvSpPr>
        <p:spPr>
          <a:xfrm>
            <a:off x="958506" y="800392"/>
            <a:ext cx="10264697" cy="1212102"/>
          </a:xfrm>
        </p:spPr>
        <p:txBody>
          <a:bodyPr>
            <a:normAutofit/>
          </a:bodyPr>
          <a:lstStyle/>
          <a:p>
            <a:r>
              <a:rPr lang="ja-JP" sz="4000" b="1">
                <a:solidFill>
                  <a:srgbClr val="FFFFFF"/>
                </a:solidFill>
                <a:ea typeface="+mj-lt"/>
                <a:cs typeface="+mj-lt"/>
              </a:rPr>
              <a:t>軍隊のない丸裸のところへ敵が攻めてきたらどうする</a:t>
            </a:r>
            <a:r>
              <a:rPr lang="ja-JP" sz="4000">
                <a:solidFill>
                  <a:srgbClr val="FFFFFF"/>
                </a:solidFill>
                <a:ea typeface="+mj-lt"/>
                <a:cs typeface="+mj-lt"/>
              </a:rPr>
              <a:t> </a:t>
            </a:r>
            <a:endParaRPr lang="ja-JP" sz="4000">
              <a:solidFill>
                <a:srgbClr val="FFFFFF"/>
              </a:solidFill>
            </a:endParaRPr>
          </a:p>
        </p:txBody>
      </p:sp>
      <p:sp>
        <p:nvSpPr>
          <p:cNvPr id="3" name="コンテンツ プレースホルダー 2">
            <a:extLst>
              <a:ext uri="{FF2B5EF4-FFF2-40B4-BE49-F238E27FC236}">
                <a16:creationId xmlns:a16="http://schemas.microsoft.com/office/drawing/2014/main" id="{AB884C91-CD38-77DC-B82A-3E368AD05C41}"/>
              </a:ext>
            </a:extLst>
          </p:cNvPr>
          <p:cNvSpPr>
            <a:spLocks noGrp="1"/>
          </p:cNvSpPr>
          <p:nvPr>
            <p:ph idx="1"/>
          </p:nvPr>
        </p:nvSpPr>
        <p:spPr>
          <a:xfrm>
            <a:off x="1367624" y="2490436"/>
            <a:ext cx="9708995" cy="3567173"/>
          </a:xfrm>
        </p:spPr>
        <p:txBody>
          <a:bodyPr vert="horz" lIns="91440" tIns="45720" rIns="91440" bIns="45720" rtlCol="0" anchor="ctr">
            <a:normAutofit/>
          </a:bodyPr>
          <a:lstStyle/>
          <a:p>
            <a:r>
              <a:rPr lang="ja-JP" sz="2200" b="1">
                <a:ea typeface="+mn-lt"/>
                <a:cs typeface="+mn-lt"/>
              </a:rPr>
              <a:t>「それは死中に活だよ。一口に言えばそういうことになる」</a:t>
            </a:r>
          </a:p>
          <a:p>
            <a:r>
              <a:rPr lang="ja-JP" altLang="en-US" sz="2200" b="1">
                <a:ea typeface="+mn-lt"/>
                <a:cs typeface="+mn-lt"/>
              </a:rPr>
              <a:t>原子爆弾が出来た以上、世界の事情は根本的に変わった。何故ならこの兵器は今後更に進化する。次の戦争は交戦国の都市がことごとく灰燼に帰すだろう。各国は戦争をやめることを考えなければならない。戦争をやめるには武器を持たぬことが一番の保証だ」</a:t>
            </a:r>
          </a:p>
          <a:p>
            <a:r>
              <a:rPr lang="ja-JP" sz="2200" b="1">
                <a:ea typeface="+mn-lt"/>
                <a:cs typeface="+mn-lt"/>
              </a:rPr>
              <a:t>非武装宣言ということは、従来の観念からすれば全く狂気の沙汰である。だが今では正気の沙汰とは何かということである。武装宣言が正気の沙汰か。それこそ狂気の沙汰だという結論は、考えに考え抜いた結果もう出ている。要するに世界は今一人の狂人を必要としているということである</a:t>
            </a:r>
            <a:r>
              <a:rPr lang="ja-JP" sz="2200" b="1" i="1">
                <a:ea typeface="+mn-lt"/>
                <a:cs typeface="+mn-lt"/>
              </a:rPr>
              <a:t>。</a:t>
            </a:r>
            <a:r>
              <a:rPr lang="ja-JP" sz="2200" b="1">
                <a:ea typeface="+mn-lt"/>
                <a:cs typeface="+mn-lt"/>
              </a:rPr>
              <a:t>世界史の扉を開く狂人である。</a:t>
            </a:r>
            <a:r>
              <a:rPr lang="ja-JP" sz="2200">
                <a:ea typeface="+mn-lt"/>
                <a:cs typeface="+mn-lt"/>
              </a:rPr>
              <a:t> </a:t>
            </a:r>
            <a:endParaRPr lang="ja-JP" altLang="en-US" sz="2200" b="1">
              <a:cs typeface="Calibri"/>
            </a:endParaRPr>
          </a:p>
        </p:txBody>
      </p:sp>
    </p:spTree>
    <p:extLst>
      <p:ext uri="{BB962C8B-B14F-4D97-AF65-F5344CB8AC3E}">
        <p14:creationId xmlns:p14="http://schemas.microsoft.com/office/powerpoint/2010/main" val="196567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タイトル 1">
            <a:extLst>
              <a:ext uri="{FF2B5EF4-FFF2-40B4-BE49-F238E27FC236}">
                <a16:creationId xmlns:a16="http://schemas.microsoft.com/office/drawing/2014/main" id="{F6AB328D-AEB4-9290-6641-CA6C2ABC05E9}"/>
              </a:ext>
            </a:extLst>
          </p:cNvPr>
          <p:cNvSpPr>
            <a:spLocks noGrp="1"/>
          </p:cNvSpPr>
          <p:nvPr>
            <p:ph type="title"/>
          </p:nvPr>
        </p:nvSpPr>
        <p:spPr>
          <a:xfrm>
            <a:off x="1047280" y="759805"/>
            <a:ext cx="10306520" cy="1325563"/>
          </a:xfrm>
        </p:spPr>
        <p:txBody>
          <a:bodyPr>
            <a:normAutofit/>
          </a:bodyPr>
          <a:lstStyle/>
          <a:p>
            <a:r>
              <a:rPr lang="ja-JP" sz="4000" b="1">
                <a:solidFill>
                  <a:srgbClr val="FFFFFF"/>
                </a:solidFill>
                <a:ea typeface="+mj-lt"/>
                <a:cs typeface="+mj-lt"/>
              </a:rPr>
              <a:t>幣原喜重郎の</a:t>
            </a:r>
            <a:r>
              <a:rPr lang="ja-JP" altLang="en-US" sz="4000" b="1">
                <a:solidFill>
                  <a:srgbClr val="FFFFFF"/>
                </a:solidFill>
                <a:ea typeface="+mj-lt"/>
                <a:cs typeface="+mj-lt"/>
              </a:rPr>
              <a:t>決意</a:t>
            </a:r>
            <a:r>
              <a:rPr lang="ja-JP" altLang="en-US" sz="4000">
                <a:solidFill>
                  <a:srgbClr val="FFFFFF"/>
                </a:solidFill>
                <a:ea typeface="+mj-lt"/>
                <a:cs typeface="+mj-lt"/>
              </a:rPr>
              <a:t> </a:t>
            </a:r>
            <a:endParaRPr lang="ja-JP" sz="4000">
              <a:solidFill>
                <a:srgbClr val="FFFFFF"/>
              </a:solidFill>
            </a:endParaRPr>
          </a:p>
        </p:txBody>
      </p:sp>
      <p:pic>
        <p:nvPicPr>
          <p:cNvPr id="4" name="図 4" descr="スーツを着た男性の白黒写真&#10;&#10;説明は自動で生成されたものです">
            <a:extLst>
              <a:ext uri="{FF2B5EF4-FFF2-40B4-BE49-F238E27FC236}">
                <a16:creationId xmlns:a16="http://schemas.microsoft.com/office/drawing/2014/main" id="{34E76A6A-5259-395D-5DD9-2439C1E0EF31}"/>
              </a:ext>
            </a:extLst>
          </p:cNvPr>
          <p:cNvPicPr>
            <a:picLocks noChangeAspect="1"/>
          </p:cNvPicPr>
          <p:nvPr/>
        </p:nvPicPr>
        <p:blipFill rotWithShape="1">
          <a:blip r:embed="rId2"/>
          <a:srcRect t="1589" r="-1" b="16469"/>
          <a:stretch/>
        </p:blipFill>
        <p:spPr>
          <a:xfrm>
            <a:off x="1424902" y="2492376"/>
            <a:ext cx="3209779" cy="3563372"/>
          </a:xfrm>
          <a:prstGeom prst="rect">
            <a:avLst/>
          </a:prstGeom>
        </p:spPr>
      </p:pic>
      <p:sp>
        <p:nvSpPr>
          <p:cNvPr id="3" name="コンテンツ プレースホルダー 2">
            <a:extLst>
              <a:ext uri="{FF2B5EF4-FFF2-40B4-BE49-F238E27FC236}">
                <a16:creationId xmlns:a16="http://schemas.microsoft.com/office/drawing/2014/main" id="{01B95251-F5FC-C5D0-C63B-9BECF276B77D}"/>
              </a:ext>
            </a:extLst>
          </p:cNvPr>
          <p:cNvSpPr>
            <a:spLocks noGrp="1"/>
          </p:cNvSpPr>
          <p:nvPr>
            <p:ph idx="1"/>
          </p:nvPr>
        </p:nvSpPr>
        <p:spPr>
          <a:xfrm>
            <a:off x="5295569" y="2494450"/>
            <a:ext cx="5471529" cy="3563159"/>
          </a:xfrm>
        </p:spPr>
        <p:txBody>
          <a:bodyPr vert="horz" lIns="91440" tIns="45720" rIns="91440" bIns="45720" rtlCol="0">
            <a:normAutofit/>
          </a:bodyPr>
          <a:lstStyle/>
          <a:p>
            <a:pPr marL="0" indent="0">
              <a:buNone/>
            </a:pPr>
            <a:r>
              <a:rPr lang="ja-JP" sz="1900" b="1">
                <a:ea typeface="+mn-lt"/>
                <a:cs typeface="+mn-lt"/>
              </a:rPr>
              <a:t>原子爆弾が登場した以上、次の戦争が何を意味するか、各国とも分るから、軍縮交渉は行われるだろう。だが交渉の行われている合間にも各国はその兵器の増強に狂奔するだろう。連鎖反応は連鎖反応を生み、原子爆弾は世界中に拡がり、終りには大変なことになり、遂には身動きもできないような瀬戸際に追いつめられるだろう。それが軍拡競争の果ての姿であろう。要するに軍縮は不可能である。絶望とはこのことであろう。もし軍縮を可能にする方法があるとすれば一つだけ道がある。それは世界が一斉に一切の軍備を廃止することである。</a:t>
            </a:r>
            <a:r>
              <a:rPr lang="ja-JP" sz="1900">
                <a:ea typeface="+mn-lt"/>
                <a:cs typeface="+mn-lt"/>
              </a:rPr>
              <a:t> </a:t>
            </a:r>
            <a:endParaRPr lang="ja-JP" altLang="en-US" sz="1900">
              <a:cs typeface="Calibri" panose="020F0502020204030204"/>
            </a:endParaRPr>
          </a:p>
        </p:txBody>
      </p:sp>
    </p:spTree>
    <p:extLst>
      <p:ext uri="{BB962C8B-B14F-4D97-AF65-F5344CB8AC3E}">
        <p14:creationId xmlns:p14="http://schemas.microsoft.com/office/powerpoint/2010/main" val="672151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FA35BE7-84D6-9583-DD87-AB9749FB3341}"/>
              </a:ext>
            </a:extLst>
          </p:cNvPr>
          <p:cNvSpPr>
            <a:spLocks noGrp="1"/>
          </p:cNvSpPr>
          <p:nvPr>
            <p:ph type="title"/>
          </p:nvPr>
        </p:nvSpPr>
        <p:spPr>
          <a:xfrm>
            <a:off x="1171074" y="1396686"/>
            <a:ext cx="3240506" cy="4064628"/>
          </a:xfrm>
        </p:spPr>
        <p:txBody>
          <a:bodyPr>
            <a:normAutofit/>
          </a:bodyPr>
          <a:lstStyle/>
          <a:p>
            <a:r>
              <a:rPr lang="ja-JP">
                <a:solidFill>
                  <a:srgbClr val="FFFFFF"/>
                </a:solidFill>
                <a:ea typeface="+mj-lt"/>
                <a:cs typeface="+mj-lt"/>
              </a:rPr>
              <a:t>　「新憲法の解説」・１９４６年１１月　</a:t>
            </a:r>
            <a:endParaRPr lang="ja-JP">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コンテンツ プレースホルダー 2">
            <a:extLst>
              <a:ext uri="{FF2B5EF4-FFF2-40B4-BE49-F238E27FC236}">
                <a16:creationId xmlns:a16="http://schemas.microsoft.com/office/drawing/2014/main" id="{FD24ED9A-DD90-5454-F926-907E9DFA7C7B}"/>
              </a:ext>
            </a:extLst>
          </p:cNvPr>
          <p:cNvSpPr>
            <a:spLocks noGrp="1"/>
          </p:cNvSpPr>
          <p:nvPr>
            <p:ph idx="1"/>
          </p:nvPr>
        </p:nvSpPr>
        <p:spPr>
          <a:xfrm>
            <a:off x="5370153" y="1526033"/>
            <a:ext cx="5536397" cy="3935281"/>
          </a:xfrm>
        </p:spPr>
        <p:txBody>
          <a:bodyPr vert="horz" lIns="91440" tIns="45720" rIns="91440" bIns="45720" rtlCol="0">
            <a:normAutofit/>
          </a:bodyPr>
          <a:lstStyle/>
          <a:p>
            <a:pPr marL="0" indent="0">
              <a:buNone/>
            </a:pPr>
            <a:r>
              <a:rPr lang="ja-JP" sz="2400">
                <a:ea typeface="+mn-lt"/>
                <a:cs typeface="+mn-lt"/>
              </a:rPr>
              <a:t>一度び戦争が起これば人道は無視され、個人の尊厳と基本的人権は蹂躙され、文明は抹殺されてしまう。原子爆弾の出現は、戦争の可能性を拡大するか、または逆に戦争の原因を収束せしめるかの重大な段階に達したのであるが、識者は、まず文明が戦争を抹殺しなければ、やがて戦争が文明を真剣に憂へているのである。ここに、本章（２章・９条）の有する重大な積極的意義を知るのである。</a:t>
            </a:r>
            <a:endParaRPr lang="ja-JP" altLang="en-US" sz="2400">
              <a:cs typeface="Calibri" panose="020F0502020204030204"/>
            </a:endParaRPr>
          </a:p>
        </p:txBody>
      </p:sp>
    </p:spTree>
    <p:extLst>
      <p:ext uri="{BB962C8B-B14F-4D97-AF65-F5344CB8AC3E}">
        <p14:creationId xmlns:p14="http://schemas.microsoft.com/office/powerpoint/2010/main" val="665378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C2EF39A9-4224-B6DE-9CEB-5FDA23C2BE72}"/>
              </a:ext>
            </a:extLst>
          </p:cNvPr>
          <p:cNvSpPr>
            <a:spLocks noGrp="1"/>
          </p:cNvSpPr>
          <p:nvPr>
            <p:ph type="title"/>
          </p:nvPr>
        </p:nvSpPr>
        <p:spPr>
          <a:xfrm>
            <a:off x="841248" y="810562"/>
            <a:ext cx="9310924" cy="896931"/>
          </a:xfrm>
        </p:spPr>
        <p:txBody>
          <a:bodyPr>
            <a:normAutofit fontScale="90000"/>
          </a:bodyPr>
          <a:lstStyle/>
          <a:p>
            <a:pPr>
              <a:lnSpc>
                <a:spcPct val="102000"/>
              </a:lnSpc>
            </a:pPr>
            <a:br>
              <a:rPr lang="en-US" altLang="ja-JP" sz="1400" b="1" kern="100" dirty="0">
                <a:effectLst/>
                <a:latin typeface="游明朝" panose="02020400000000000000" pitchFamily="18" charset="-128"/>
                <a:ea typeface="游明朝" panose="02020400000000000000" pitchFamily="18" charset="-128"/>
                <a:cs typeface="Times New Roman" panose="02020603050405020304" pitchFamily="18" charset="0"/>
              </a:rPr>
            </a:br>
            <a:r>
              <a:rPr lang="ja-JP" altLang="ja-JP" sz="2800" b="1" kern="100">
                <a:effectLst/>
                <a:latin typeface="游明朝"/>
                <a:ea typeface="游明朝"/>
                <a:cs typeface="Times New Roman"/>
              </a:rPr>
              <a:t>私たちの任務　　　核兵器廃絶と９条の世界化を</a:t>
            </a:r>
            <a:r>
              <a:rPr lang="ja-JP" altLang="ja-JP" sz="2800" kern="100">
                <a:latin typeface="游明朝"/>
                <a:ea typeface="游明朝"/>
                <a:cs typeface="Times New Roman"/>
              </a:rPr>
              <a:t>①</a:t>
            </a:r>
            <a:b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br>
            <a:endParaRPr kumimoji="1" lang="ja-JP" altLang="en-US" sz="1400"/>
          </a:p>
        </p:txBody>
      </p:sp>
      <p:cxnSp>
        <p:nvCxnSpPr>
          <p:cNvPr id="37" name="Straight Connector 11">
            <a:extLst>
              <a:ext uri="{FF2B5EF4-FFF2-40B4-BE49-F238E27FC236}">
                <a16:creationId xmlns:a16="http://schemas.microsoft.com/office/drawing/2014/main" id="{DA245249-2F4C-4F85-AB62-095DBE5249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11349"/>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コンテンツ プレースホルダー 2">
            <a:extLst>
              <a:ext uri="{FF2B5EF4-FFF2-40B4-BE49-F238E27FC236}">
                <a16:creationId xmlns:a16="http://schemas.microsoft.com/office/drawing/2014/main" id="{4D4AE91B-480B-C003-BFBA-53F59A8A2D20}"/>
              </a:ext>
            </a:extLst>
          </p:cNvPr>
          <p:cNvSpPr>
            <a:spLocks noGrp="1"/>
          </p:cNvSpPr>
          <p:nvPr>
            <p:ph idx="1"/>
          </p:nvPr>
        </p:nvSpPr>
        <p:spPr>
          <a:xfrm>
            <a:off x="748321" y="2484922"/>
            <a:ext cx="9310924" cy="3174788"/>
          </a:xfrm>
        </p:spPr>
        <p:txBody>
          <a:bodyPr lIns="109728" tIns="109728" rIns="109728" bIns="91440" anchor="b">
            <a:normAutofit/>
          </a:bodyPr>
          <a:lstStyle/>
          <a:p>
            <a:pPr marL="0" indent="0">
              <a:lnSpc>
                <a:spcPct val="120000"/>
              </a:lnSpc>
              <a:buNone/>
            </a:pPr>
            <a:r>
              <a:rPr lang="ja-JP" altLang="en-US" sz="1900" b="1" kern="100">
                <a:effectLst/>
                <a:latin typeface="游明朝"/>
                <a:ea typeface="游明朝"/>
                <a:cs typeface="Times New Roman"/>
              </a:rPr>
              <a:t>①</a:t>
            </a:r>
            <a:r>
              <a:rPr lang="ja-JP" altLang="en-US" sz="1900" b="1" kern="100">
                <a:latin typeface="游明朝"/>
                <a:ea typeface="游明朝"/>
                <a:cs typeface="Times New Roman"/>
              </a:rPr>
              <a:t>　</a:t>
            </a:r>
            <a:r>
              <a:rPr lang="ja-JP" altLang="ja-JP" sz="1900" b="1" kern="100">
                <a:effectLst/>
                <a:latin typeface="游明朝"/>
                <a:ea typeface="游明朝"/>
                <a:cs typeface="Times New Roman"/>
              </a:rPr>
              <a:t>究極の暴力というべき核兵器をコントロールすることは、立憲主義・民主主義にとっての最大の課題というべきであろう。</a:t>
            </a:r>
            <a:endParaRPr lang="ja-JP" altLang="en-US"/>
          </a:p>
          <a:p>
            <a:pPr marL="0" indent="0">
              <a:lnSpc>
                <a:spcPct val="120000"/>
              </a:lnSpc>
              <a:buNone/>
            </a:pPr>
            <a:r>
              <a:rPr lang="en-US" altLang="ja-JP" sz="1900" kern="100" dirty="0">
                <a:effectLst/>
                <a:latin typeface="游明朝"/>
                <a:ea typeface="游明朝"/>
                <a:cs typeface="Times New Roman"/>
              </a:rPr>
              <a:t>(</a:t>
            </a:r>
            <a:r>
              <a:rPr lang="ja-JP" altLang="ja-JP" sz="1900" kern="100">
                <a:effectLst/>
                <a:latin typeface="游明朝"/>
                <a:ea typeface="游明朝"/>
                <a:cs typeface="Times New Roman"/>
              </a:rPr>
              <a:t>君島東彦・１９９９年</a:t>
            </a:r>
            <a:r>
              <a:rPr lang="en-US" altLang="ja-JP" sz="1900" kern="100" dirty="0">
                <a:effectLst/>
                <a:latin typeface="游明朝"/>
                <a:ea typeface="游明朝"/>
                <a:cs typeface="Times New Roman"/>
              </a:rPr>
              <a:t>)</a:t>
            </a:r>
            <a:endParaRPr lang="ja-JP" altLang="ja-JP" sz="1900" kern="100" dirty="0">
              <a:effectLst/>
              <a:latin typeface="游明朝"/>
              <a:ea typeface="游明朝"/>
              <a:cs typeface="Times New Roman"/>
            </a:endParaRPr>
          </a:p>
          <a:p>
            <a:pPr marL="0" indent="0">
              <a:lnSpc>
                <a:spcPct val="120000"/>
              </a:lnSpc>
              <a:buNone/>
            </a:pPr>
            <a:r>
              <a:rPr lang="ja-JP" altLang="en-US" sz="1900" b="1" kern="100">
                <a:effectLst/>
                <a:latin typeface="游明朝"/>
                <a:ea typeface="ＭＳ 明朝"/>
                <a:cs typeface="ＭＳ 明朝" panose="02020609040205080304" pitchFamily="17" charset="-128"/>
              </a:rPr>
              <a:t>②</a:t>
            </a:r>
            <a:r>
              <a:rPr lang="ja-JP" altLang="en-US" sz="1900" b="1" kern="100">
                <a:latin typeface="游明朝"/>
                <a:ea typeface="ＭＳ 明朝"/>
                <a:cs typeface="ＭＳ 明朝" panose="02020609040205080304" pitchFamily="17" charset="-128"/>
              </a:rPr>
              <a:t>　</a:t>
            </a:r>
            <a:r>
              <a:rPr lang="ja-JP" altLang="ja-JP" sz="1900" b="1" kern="100">
                <a:effectLst/>
                <a:latin typeface="游明朝"/>
                <a:ea typeface="ＭＳ 明朝"/>
                <a:cs typeface="ＭＳ 明朝" panose="02020609040205080304" pitchFamily="17" charset="-128"/>
              </a:rPr>
              <a:t>憲法９条は非核・平和の国際的課題を達成するうえでも積極的意義を持つものといえよう。核兵器の廃絶は人類共通の課題であり、とりわけ広島・長崎の体験を持つ日本はこの課題に世界の先頭に立って取り組むべき使命を持っている。</a:t>
            </a:r>
            <a:endParaRPr lang="ja-JP" altLang="ja-JP" sz="1900" b="1" kern="100">
              <a:effectLst/>
              <a:latin typeface="游明朝"/>
              <a:ea typeface="ＭＳ 明朝"/>
              <a:cs typeface="Times New Roman" panose="02020603050405020304" pitchFamily="18" charset="0"/>
            </a:endParaRPr>
          </a:p>
          <a:p>
            <a:pPr marL="0" indent="0">
              <a:lnSpc>
                <a:spcPct val="120000"/>
              </a:lnSpc>
              <a:buNone/>
            </a:pPr>
            <a:r>
              <a:rPr lang="en-US" altLang="ja-JP" sz="1900" kern="100" dirty="0">
                <a:effectLst/>
                <a:latin typeface="游明朝"/>
                <a:ea typeface="游明朝"/>
                <a:cs typeface="Times New Roman"/>
              </a:rPr>
              <a:t>(</a:t>
            </a:r>
            <a:r>
              <a:rPr lang="ja-JP" altLang="ja-JP" sz="1900" kern="100">
                <a:effectLst/>
                <a:latin typeface="游明朝"/>
                <a:ea typeface="游明朝"/>
                <a:cs typeface="Times New Roman"/>
              </a:rPr>
              <a:t>山内敏弘・２００５年</a:t>
            </a:r>
            <a:r>
              <a:rPr lang="en-US" altLang="ja-JP" sz="1900" kern="100" dirty="0">
                <a:effectLst/>
                <a:latin typeface="游明朝"/>
                <a:ea typeface="游明朝"/>
                <a:cs typeface="Times New Roman"/>
              </a:rPr>
              <a:t>)</a:t>
            </a:r>
            <a:endParaRPr lang="ja-JP" altLang="ja-JP" sz="1900" kern="100" dirty="0">
              <a:effectLst/>
              <a:latin typeface="游明朝"/>
              <a:ea typeface="游明朝"/>
              <a:cs typeface="Times New Roman"/>
            </a:endParaRPr>
          </a:p>
          <a:p>
            <a:pPr>
              <a:lnSpc>
                <a:spcPct val="120000"/>
              </a:lnSpc>
            </a:pPr>
            <a:endParaRPr kumimoji="1" lang="ja-JP" altLang="en-US" sz="1900"/>
          </a:p>
        </p:txBody>
      </p:sp>
      <p:cxnSp>
        <p:nvCxnSpPr>
          <p:cNvPr id="39"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56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8B0A2864-DBF5-6616-CD20-F425073A9619}"/>
              </a:ext>
            </a:extLst>
          </p:cNvPr>
          <p:cNvSpPr>
            <a:spLocks noGrp="1"/>
          </p:cNvSpPr>
          <p:nvPr>
            <p:ph type="title"/>
          </p:nvPr>
        </p:nvSpPr>
        <p:spPr>
          <a:xfrm>
            <a:off x="841248" y="552782"/>
            <a:ext cx="9489000" cy="1325563"/>
          </a:xfrm>
        </p:spPr>
        <p:txBody>
          <a:bodyPr>
            <a:normAutofit/>
          </a:bodyPr>
          <a:lstStyle/>
          <a:p>
            <a:pPr>
              <a:lnSpc>
                <a:spcPct val="102000"/>
              </a:lnSpc>
            </a:pPr>
            <a:r>
              <a:rPr lang="ja-JP" sz="3100">
                <a:ea typeface="+mj-lt"/>
                <a:cs typeface="+mj-lt"/>
              </a:rPr>
              <a:t>私たちの任務　　　核兵器廃絶と９条の世界化を②</a:t>
            </a:r>
            <a:br>
              <a:rPr lang="ja-JP" sz="3100">
                <a:ea typeface="+mj-lt"/>
                <a:cs typeface="+mj-lt"/>
              </a:rPr>
            </a:br>
            <a:r>
              <a:rPr lang="ja-JP" altLang="en-US" sz="3100">
                <a:ea typeface="+mj-lt"/>
                <a:cs typeface="+mj-lt"/>
              </a:rPr>
              <a:t> </a:t>
            </a:r>
            <a:endParaRPr lang="ja-JP" sz="3100"/>
          </a:p>
        </p:txBody>
      </p:sp>
      <p:sp>
        <p:nvSpPr>
          <p:cNvPr id="17" name="コンテンツ プレースホルダー 2">
            <a:extLst>
              <a:ext uri="{FF2B5EF4-FFF2-40B4-BE49-F238E27FC236}">
                <a16:creationId xmlns:a16="http://schemas.microsoft.com/office/drawing/2014/main" id="{3317C4DD-24F2-6ED1-D0AE-9CE820306269}"/>
              </a:ext>
            </a:extLst>
          </p:cNvPr>
          <p:cNvSpPr>
            <a:spLocks noGrp="1"/>
          </p:cNvSpPr>
          <p:nvPr>
            <p:ph idx="1"/>
          </p:nvPr>
        </p:nvSpPr>
        <p:spPr>
          <a:xfrm>
            <a:off x="841248" y="2096199"/>
            <a:ext cx="9489000" cy="3747384"/>
          </a:xfrm>
        </p:spPr>
        <p:txBody>
          <a:bodyPr lIns="109728" tIns="109728" rIns="109728" bIns="91440" anchor="t">
            <a:normAutofit/>
          </a:bodyPr>
          <a:lstStyle/>
          <a:p>
            <a:pPr>
              <a:lnSpc>
                <a:spcPct val="120000"/>
              </a:lnSpc>
            </a:pPr>
            <a:r>
              <a:rPr lang="ja-JP" b="1">
                <a:ea typeface="+mn-lt"/>
                <a:cs typeface="+mn-lt"/>
              </a:rPr>
              <a:t>憲法９条が「正しい戦争」という観念それ自体を否定しているのは、立憲主義展開史の中での断絶を画そうとしているのです。１９４５年６月（国連憲章）と１９４６年１１月（日本国憲法）の間には、１９４５年８月の広島・長崎という人類史的体験があったことが、ここで思い出されるべきでしょう。さらに、大日本帝国自身が冒した国内での抑圧と国外での侵略の体験に照らして、９条は神権天皇から象徴天皇への移行（１条）及び政教分離（２０条・８９条）とともに、日本社会をタブーから解放し、権力批判の自由を作るものとして不可欠だったのです。</a:t>
            </a:r>
            <a:r>
              <a:rPr lang="ja-JP">
                <a:ea typeface="+mn-lt"/>
                <a:cs typeface="+mn-lt"/>
              </a:rPr>
              <a:t>(樋口陽一・2004年)</a:t>
            </a:r>
            <a:endParaRPr lang="ja-JP"/>
          </a:p>
          <a:p>
            <a:pPr>
              <a:lnSpc>
                <a:spcPct val="120000"/>
              </a:lnSpc>
            </a:pPr>
            <a:endParaRPr lang="ja-JP" altLang="en-US">
              <a:ea typeface="Yu Gothic Medium"/>
            </a:endParaRPr>
          </a:p>
        </p:txBody>
      </p:sp>
      <p:cxnSp>
        <p:nvCxnSpPr>
          <p:cNvPr id="12"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92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135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3D278F7D-C90A-1294-7E88-A3157486842B}"/>
              </a:ext>
            </a:extLst>
          </p:cNvPr>
          <p:cNvSpPr>
            <a:spLocks noGrp="1"/>
          </p:cNvSpPr>
          <p:nvPr>
            <p:ph type="title"/>
          </p:nvPr>
        </p:nvSpPr>
        <p:spPr>
          <a:xfrm>
            <a:off x="871220" y="860028"/>
            <a:ext cx="6006192" cy="1324907"/>
          </a:xfrm>
        </p:spPr>
        <p:txBody>
          <a:bodyPr>
            <a:normAutofit/>
          </a:bodyPr>
          <a:lstStyle/>
          <a:p>
            <a:r>
              <a:rPr lang="ja-JP" altLang="en-US">
                <a:solidFill>
                  <a:srgbClr val="513540"/>
                </a:solidFill>
                <a:ea typeface="ＭＳ Ｐゴシック"/>
                <a:cs typeface="Calibri Light"/>
              </a:rPr>
              <a:t>プーチンの言明</a:t>
            </a:r>
            <a:endParaRPr kumimoji="1" lang="ja-JP" altLang="en-US">
              <a:solidFill>
                <a:srgbClr val="513540"/>
              </a:solidFill>
            </a:endParaRPr>
          </a:p>
        </p:txBody>
      </p:sp>
      <p:sp>
        <p:nvSpPr>
          <p:cNvPr id="3" name="コンテンツ プレースホルダー 2">
            <a:extLst>
              <a:ext uri="{FF2B5EF4-FFF2-40B4-BE49-F238E27FC236}">
                <a16:creationId xmlns:a16="http://schemas.microsoft.com/office/drawing/2014/main" id="{A1D0B5EB-E91B-1C15-7644-33703D56E332}"/>
              </a:ext>
            </a:extLst>
          </p:cNvPr>
          <p:cNvSpPr>
            <a:spLocks noGrp="1"/>
          </p:cNvSpPr>
          <p:nvPr>
            <p:ph idx="1"/>
          </p:nvPr>
        </p:nvSpPr>
        <p:spPr>
          <a:xfrm>
            <a:off x="871220" y="2248823"/>
            <a:ext cx="6006192" cy="3928139"/>
          </a:xfrm>
        </p:spPr>
        <p:txBody>
          <a:bodyPr vert="horz" lIns="91440" tIns="45720" rIns="91440" bIns="45720" rtlCol="0">
            <a:normAutofit/>
          </a:bodyPr>
          <a:lstStyle/>
          <a:p>
            <a:r>
              <a:rPr lang="ja-JP" sz="1700" b="1">
                <a:solidFill>
                  <a:srgbClr val="513540"/>
                </a:solidFill>
                <a:ea typeface="+mn-lt"/>
                <a:cs typeface="+mn-lt"/>
              </a:rPr>
              <a:t>軍事分野に関しては、現代のロシアはソビエトが崩壊しその国力の大半を失った後の今でも、世界で最大の核保有国の一つだ。さらに最新鋭兵器においても一定の優位性を有している。この点で我が国への直接攻撃は、どんな潜在的な侵略者に対しても壊滅と悲惨な結果をもたらすであろうことに疑いの余地はない。</a:t>
            </a:r>
            <a:r>
              <a:rPr lang="ja-JP" sz="1700">
                <a:solidFill>
                  <a:srgbClr val="513540"/>
                </a:solidFill>
                <a:ea typeface="+mn-lt"/>
                <a:cs typeface="+mn-lt"/>
              </a:rPr>
              <a:t>２月２４日</a:t>
            </a:r>
            <a:r>
              <a:rPr lang="ja-JP" altLang="en-US" sz="1700">
                <a:solidFill>
                  <a:srgbClr val="513540"/>
                </a:solidFill>
                <a:ea typeface="+mn-lt"/>
                <a:cs typeface="+mn-lt"/>
              </a:rPr>
              <a:t> </a:t>
            </a:r>
            <a:endParaRPr lang="ja-JP" altLang="en-US" sz="1700">
              <a:solidFill>
                <a:srgbClr val="513540"/>
              </a:solidFill>
              <a:cs typeface="Calibri" panose="020F0502020204030204"/>
            </a:endParaRPr>
          </a:p>
          <a:p>
            <a:pPr marL="0" indent="0">
              <a:buNone/>
            </a:pPr>
            <a:endParaRPr lang="ja-JP" sz="1700">
              <a:solidFill>
                <a:srgbClr val="513540"/>
              </a:solidFill>
              <a:cs typeface="Calibri" panose="020F0502020204030204"/>
            </a:endParaRPr>
          </a:p>
          <a:p>
            <a:r>
              <a:rPr lang="ja-JP" sz="1700" b="1">
                <a:solidFill>
                  <a:srgbClr val="513540"/>
                </a:solidFill>
                <a:ea typeface="+mn-lt"/>
                <a:cs typeface="+mn-lt"/>
              </a:rPr>
              <a:t>第三国がロシアのウクライナ侵略への介入を意図し、われわれにとって受け入れがたい戦略的脅威を作り出そうとするならば、電撃的ですばやい反撃に遭うことを知らなければならない。介入する第三国への反撃はどの国も保有していないものも含め、全ての手段があると強調し、もし必要となるならばわれわれは脅すだけではなくて使用する</a:t>
            </a:r>
            <a:r>
              <a:rPr lang="ja-JP" sz="1700">
                <a:solidFill>
                  <a:srgbClr val="513540"/>
                </a:solidFill>
                <a:ea typeface="+mn-lt"/>
                <a:cs typeface="+mn-lt"/>
              </a:rPr>
              <a:t>。</a:t>
            </a:r>
            <a:r>
              <a:rPr lang="en-US" altLang="ja-JP" sz="1700">
                <a:solidFill>
                  <a:srgbClr val="513540"/>
                </a:solidFill>
                <a:ea typeface="+mn-lt"/>
                <a:cs typeface="+mn-lt"/>
              </a:rPr>
              <a:t>4</a:t>
            </a:r>
            <a:r>
              <a:rPr lang="ja-JP" altLang="en-US" sz="1700">
                <a:solidFill>
                  <a:srgbClr val="513540"/>
                </a:solidFill>
                <a:ea typeface="+mn-lt"/>
                <a:cs typeface="+mn-lt"/>
              </a:rPr>
              <a:t>月</a:t>
            </a:r>
            <a:r>
              <a:rPr lang="en-US" altLang="ja-JP" sz="1700">
                <a:solidFill>
                  <a:srgbClr val="513540"/>
                </a:solidFill>
                <a:ea typeface="+mn-lt"/>
                <a:cs typeface="+mn-lt"/>
              </a:rPr>
              <a:t>2</a:t>
            </a:r>
            <a:r>
              <a:rPr lang="ja-JP" sz="1700">
                <a:solidFill>
                  <a:srgbClr val="513540"/>
                </a:solidFill>
                <a:ea typeface="+mn-lt"/>
                <a:cs typeface="+mn-lt"/>
              </a:rPr>
              <a:t>7</a:t>
            </a:r>
            <a:r>
              <a:rPr lang="ja-JP" altLang="en-US" sz="1700">
                <a:solidFill>
                  <a:srgbClr val="513540"/>
                </a:solidFill>
                <a:ea typeface="+mn-lt"/>
                <a:cs typeface="+mn-lt"/>
              </a:rPr>
              <a:t>日</a:t>
            </a:r>
            <a:r>
              <a:rPr lang="ja-JP" sz="1700">
                <a:solidFill>
                  <a:srgbClr val="513540"/>
                </a:solidFill>
                <a:ea typeface="+mn-lt"/>
                <a:cs typeface="+mn-lt"/>
              </a:rPr>
              <a:t> </a:t>
            </a:r>
            <a:endParaRPr lang="ja-JP" sz="1700">
              <a:solidFill>
                <a:srgbClr val="513540"/>
              </a:solidFill>
              <a:cs typeface="Calibri"/>
            </a:endParaRPr>
          </a:p>
        </p:txBody>
      </p:sp>
      <p:sp>
        <p:nvSpPr>
          <p:cNvPr id="13" name="Rectangle 12">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513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4" descr="スーツを着た男性&#10;&#10;説明は自動で生成されたものです">
            <a:extLst>
              <a:ext uri="{FF2B5EF4-FFF2-40B4-BE49-F238E27FC236}">
                <a16:creationId xmlns:a16="http://schemas.microsoft.com/office/drawing/2014/main" id="{78AEF108-DA4F-AFF5-7AC0-84D8498BBEFB}"/>
              </a:ext>
            </a:extLst>
          </p:cNvPr>
          <p:cNvPicPr>
            <a:picLocks noChangeAspect="1"/>
          </p:cNvPicPr>
          <p:nvPr/>
        </p:nvPicPr>
        <p:blipFill rotWithShape="1">
          <a:blip r:embed="rId2"/>
          <a:srcRect r="-3" b="3789"/>
          <a:stretch/>
        </p:blipFill>
        <p:spPr>
          <a:xfrm>
            <a:off x="7523826" y="862763"/>
            <a:ext cx="3788081" cy="5151142"/>
          </a:xfrm>
          <a:prstGeom prst="rect">
            <a:avLst/>
          </a:prstGeom>
        </p:spPr>
      </p:pic>
    </p:spTree>
    <p:extLst>
      <p:ext uri="{BB962C8B-B14F-4D97-AF65-F5344CB8AC3E}">
        <p14:creationId xmlns:p14="http://schemas.microsoft.com/office/powerpoint/2010/main" val="59289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DC137A8-512C-7734-3C24-A9A69EB85238}"/>
              </a:ext>
            </a:extLst>
          </p:cNvPr>
          <p:cNvSpPr>
            <a:spLocks noGrp="1"/>
          </p:cNvSpPr>
          <p:nvPr>
            <p:ph type="title"/>
          </p:nvPr>
        </p:nvSpPr>
        <p:spPr>
          <a:xfrm>
            <a:off x="1286933" y="816340"/>
            <a:ext cx="5595923" cy="1461778"/>
          </a:xfrm>
        </p:spPr>
        <p:txBody>
          <a:bodyPr anchor="b">
            <a:normAutofit/>
          </a:bodyPr>
          <a:lstStyle/>
          <a:p>
            <a:r>
              <a:rPr lang="ja-JP" altLang="en-US">
                <a:ea typeface="ＭＳ Ｐゴシック"/>
                <a:cs typeface="Calibri Light"/>
              </a:rPr>
              <a:t>グテーレス事務総長の危惧</a:t>
            </a:r>
            <a:endParaRPr kumimoji="1" lang="ja-JP" altLang="en-US"/>
          </a:p>
        </p:txBody>
      </p:sp>
      <p:sp>
        <p:nvSpPr>
          <p:cNvPr id="37"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25375" y="131153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8"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703265" y="105971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25375" y="131153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703265" y="105971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 name="コンテンツ プレースホルダー 2">
            <a:extLst>
              <a:ext uri="{FF2B5EF4-FFF2-40B4-BE49-F238E27FC236}">
                <a16:creationId xmlns:a16="http://schemas.microsoft.com/office/drawing/2014/main" id="{80425E6A-4294-AAC1-2680-C93E392F5F3E}"/>
              </a:ext>
            </a:extLst>
          </p:cNvPr>
          <p:cNvSpPr>
            <a:spLocks noGrp="1"/>
          </p:cNvSpPr>
          <p:nvPr>
            <p:ph idx="1"/>
          </p:nvPr>
        </p:nvSpPr>
        <p:spPr>
          <a:xfrm>
            <a:off x="1286934" y="2695267"/>
            <a:ext cx="5860057" cy="3757943"/>
          </a:xfrm>
        </p:spPr>
        <p:txBody>
          <a:bodyPr vert="horz" lIns="91440" tIns="45720" rIns="91440" bIns="45720" rtlCol="0" anchor="t">
            <a:noAutofit/>
          </a:bodyPr>
          <a:lstStyle/>
          <a:p>
            <a:r>
              <a:rPr lang="ja-JP" sz="2000">
                <a:ea typeface="+mn-lt"/>
                <a:cs typeface="+mn-lt"/>
              </a:rPr>
              <a:t>ロシアによるウクライナ侵攻や台湾問題を巡る地政学的緊張の高まりを受けて「核戦争のリスクが再び強まっている」</a:t>
            </a:r>
          </a:p>
          <a:p>
            <a:r>
              <a:rPr lang="ja-JP" altLang="en-US" sz="2000">
                <a:ea typeface="+mn-lt"/>
                <a:cs typeface="+mn-lt"/>
              </a:rPr>
              <a:t>「核兵器の全面的廃絶のための国際デー」を迎えるいま、</a:t>
            </a:r>
            <a:r>
              <a:rPr lang="ja-JP" altLang="en-US" sz="2000">
                <a:solidFill>
                  <a:srgbClr val="FF0000"/>
                </a:solidFill>
                <a:ea typeface="+mn-lt"/>
                <a:cs typeface="+mn-lt"/>
              </a:rPr>
              <a:t>私たちは約</a:t>
            </a:r>
            <a:r>
              <a:rPr lang="en-US" altLang="ja-JP" sz="2000" dirty="0">
                <a:solidFill>
                  <a:srgbClr val="FF0000"/>
                </a:solidFill>
                <a:ea typeface="+mn-lt"/>
                <a:cs typeface="+mn-lt"/>
              </a:rPr>
              <a:t>40</a:t>
            </a:r>
            <a:r>
              <a:rPr lang="ja-JP" altLang="en-US" sz="2000">
                <a:solidFill>
                  <a:srgbClr val="FF0000"/>
                </a:solidFill>
                <a:ea typeface="+mn-lt"/>
                <a:cs typeface="+mn-lt"/>
              </a:rPr>
              <a:t>年間で最も高い核のリスクに直面しています。</a:t>
            </a:r>
            <a:endParaRPr lang="ja-JP" altLang="en-US" sz="2000">
              <a:solidFill>
                <a:srgbClr val="FF0000"/>
              </a:solidFill>
              <a:ea typeface="ＭＳ Ｐゴシック"/>
              <a:cs typeface="Calibri"/>
            </a:endParaRPr>
          </a:p>
          <a:p>
            <a:r>
              <a:rPr lang="ja-JP" altLang="en-US" sz="2000">
                <a:ea typeface="+mn-lt"/>
                <a:cs typeface="+mn-lt"/>
              </a:rPr>
              <a:t>世界には</a:t>
            </a:r>
            <a:r>
              <a:rPr lang="en-US" altLang="ja-JP" sz="2000" dirty="0">
                <a:ea typeface="+mn-lt"/>
                <a:cs typeface="+mn-lt"/>
              </a:rPr>
              <a:t>1</a:t>
            </a:r>
            <a:r>
              <a:rPr lang="ja-JP" altLang="en-US" sz="2000">
                <a:ea typeface="+mn-lt"/>
                <a:cs typeface="+mn-lt"/>
              </a:rPr>
              <a:t>万</a:t>
            </a:r>
            <a:r>
              <a:rPr lang="en-US" altLang="ja-JP" sz="2000" dirty="0">
                <a:ea typeface="+mn-lt"/>
                <a:cs typeface="+mn-lt"/>
              </a:rPr>
              <a:t>4,000</a:t>
            </a:r>
            <a:r>
              <a:rPr lang="ja-JP" altLang="en-US" sz="2000">
                <a:ea typeface="+mn-lt"/>
                <a:cs typeface="+mn-lt"/>
              </a:rPr>
              <a:t>発近くの核兵器が存在しています。何百発もの核兵器が、すぐに使用できる状態にあります。核兵器の総数が数十年間減少し続けている一方で、各国は兵器の質的向上を進めており、憂慮すべき新たな軍拡競争の兆候が見られています。</a:t>
            </a:r>
            <a:r>
              <a:rPr lang="ja-JP" sz="2000" b="1">
                <a:ea typeface="ＭＳ Ｐゴシック"/>
              </a:rPr>
              <a:t>核兵器の全面的廃絶のための国際デー（9月26日）</a:t>
            </a:r>
            <a:endParaRPr lang="ja-JP" altLang="en-US" sz="2000">
              <a:ea typeface="ＭＳ Ｐゴシック"/>
              <a:cs typeface="+mn-lt"/>
            </a:endParaRPr>
          </a:p>
          <a:p>
            <a:endParaRPr lang="ja-JP" altLang="en-US" sz="2000" dirty="0">
              <a:ea typeface="ＭＳ Ｐゴシック"/>
              <a:cs typeface="Calibri"/>
            </a:endParaRPr>
          </a:p>
          <a:p>
            <a:pPr marL="0" indent="0">
              <a:buNone/>
            </a:pPr>
            <a:endParaRPr lang="ja-JP" sz="1500">
              <a:ea typeface="ＭＳ Ｐゴシック"/>
              <a:cs typeface="Calibri"/>
            </a:endParaRPr>
          </a:p>
        </p:txBody>
      </p:sp>
      <p:sp>
        <p:nvSpPr>
          <p:cNvPr id="39"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82856"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82856"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4" name="図 4">
            <a:extLst>
              <a:ext uri="{FF2B5EF4-FFF2-40B4-BE49-F238E27FC236}">
                <a16:creationId xmlns:a16="http://schemas.microsoft.com/office/drawing/2014/main" id="{22F56473-A1B7-66A6-9A33-87C0F7931C31}"/>
              </a:ext>
            </a:extLst>
          </p:cNvPr>
          <p:cNvPicPr>
            <a:picLocks noChangeAspect="1"/>
          </p:cNvPicPr>
          <p:nvPr/>
        </p:nvPicPr>
        <p:blipFill>
          <a:blip r:embed="rId2"/>
          <a:stretch>
            <a:fillRect/>
          </a:stretch>
        </p:blipFill>
        <p:spPr>
          <a:xfrm>
            <a:off x="7947011" y="2422740"/>
            <a:ext cx="2560931" cy="2560931"/>
          </a:xfrm>
          <a:prstGeom prst="rect">
            <a:avLst/>
          </a:prstGeom>
        </p:spPr>
      </p:pic>
    </p:spTree>
    <p:extLst>
      <p:ext uri="{BB962C8B-B14F-4D97-AF65-F5344CB8AC3E}">
        <p14:creationId xmlns:p14="http://schemas.microsoft.com/office/powerpoint/2010/main" val="3372000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F34100BD-773A-4822-A05B-AEB7D41E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8CFEA02-EC00-8FEA-E226-7F0D17CB822D}"/>
              </a:ext>
            </a:extLst>
          </p:cNvPr>
          <p:cNvSpPr>
            <a:spLocks noGrp="1"/>
          </p:cNvSpPr>
          <p:nvPr>
            <p:ph type="title"/>
          </p:nvPr>
        </p:nvSpPr>
        <p:spPr>
          <a:xfrm>
            <a:off x="838200" y="365125"/>
            <a:ext cx="10515600" cy="1325563"/>
          </a:xfrm>
        </p:spPr>
        <p:txBody>
          <a:bodyPr>
            <a:normAutofit/>
          </a:bodyPr>
          <a:lstStyle/>
          <a:p>
            <a:r>
              <a:rPr lang="ja-JP" altLang="en-US" b="1">
                <a:ea typeface="ＭＳ Ｐゴシック"/>
                <a:cs typeface="Calibri Light"/>
              </a:rPr>
              <a:t>NPT再検討会議</a:t>
            </a:r>
            <a:endParaRPr lang="ja-JP"/>
          </a:p>
        </p:txBody>
      </p:sp>
      <p:sp>
        <p:nvSpPr>
          <p:cNvPr id="3" name="コンテンツ プレースホルダー 2">
            <a:extLst>
              <a:ext uri="{FF2B5EF4-FFF2-40B4-BE49-F238E27FC236}">
                <a16:creationId xmlns:a16="http://schemas.microsoft.com/office/drawing/2014/main" id="{5DC73127-15BB-8D30-BE37-AC085D4A2C06}"/>
              </a:ext>
            </a:extLst>
          </p:cNvPr>
          <p:cNvSpPr>
            <a:spLocks noGrp="1"/>
          </p:cNvSpPr>
          <p:nvPr>
            <p:ph idx="1"/>
          </p:nvPr>
        </p:nvSpPr>
        <p:spPr>
          <a:xfrm>
            <a:off x="838201" y="2013625"/>
            <a:ext cx="4614759" cy="4163337"/>
          </a:xfrm>
        </p:spPr>
        <p:txBody>
          <a:bodyPr vert="horz" lIns="91440" tIns="45720" rIns="91440" bIns="45720" rtlCol="0" anchor="t">
            <a:normAutofit lnSpcReduction="10000"/>
          </a:bodyPr>
          <a:lstStyle/>
          <a:p>
            <a:r>
              <a:rPr lang="ja-JP" altLang="en-US" sz="2000" b="1">
                <a:ea typeface="ＭＳ Ｐゴシック"/>
                <a:cs typeface="Calibri"/>
              </a:rPr>
              <a:t>核兵器が使用される危険性が冷戦時代のいかなる時期よりも、高くなっている。</a:t>
            </a:r>
          </a:p>
          <a:p>
            <a:endParaRPr lang="ja-JP" altLang="en-US" sz="2000" dirty="0">
              <a:ea typeface="ＭＳ Ｐゴシック"/>
              <a:cs typeface="+mn-lt"/>
            </a:endParaRPr>
          </a:p>
          <a:p>
            <a:r>
              <a:rPr lang="ja-JP" sz="1600" b="1">
                <a:ea typeface="+mn-lt"/>
                <a:cs typeface="+mn-lt"/>
              </a:rPr>
              <a:t>核兵器の保有国が非保有国に対して核の使用や威嚇を行わないと約束する」ことも盛り込まれています。しかし、当初草案にあった核兵器の保有国に「先制不使用」の政策をとるよう求める内容は、核保有国やその核抑止力に頼る国々の反対で削除されました。</a:t>
            </a:r>
            <a:endParaRPr lang="ja-JP" altLang="en-US" sz="1600" b="1">
              <a:ea typeface="ＭＳ Ｐゴシック"/>
              <a:cs typeface="+mn-lt"/>
            </a:endParaRPr>
          </a:p>
          <a:p>
            <a:endParaRPr lang="ja-JP" altLang="en-US" sz="1600" b="1">
              <a:ea typeface="ＭＳ Ｐゴシック"/>
              <a:cs typeface="+mn-lt"/>
            </a:endParaRPr>
          </a:p>
          <a:p>
            <a:r>
              <a:rPr lang="ja-JP" sz="1600" b="1">
                <a:ea typeface="+mn-lt"/>
                <a:cs typeface="+mn-lt"/>
              </a:rPr>
              <a:t>採択されなかったものの、最終文書案には、核兵器の非人道性に対する懸念や、核兵器の全廃を達成するという「核兵器国の明確な約束の再確認」が盛りこまれました。核兵器禁止条約の発効と第１回締約国会議開催への言及も維持されました。</a:t>
            </a:r>
            <a:endParaRPr lang="ja-JP" altLang="en-US" sz="1600" b="1">
              <a:ea typeface="ＭＳ Ｐゴシック"/>
              <a:cs typeface="Calibri"/>
            </a:endParaRPr>
          </a:p>
        </p:txBody>
      </p:sp>
      <p:sp>
        <p:nvSpPr>
          <p:cNvPr id="14" name="Freeform: Shape 17">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338" y="2015168"/>
            <a:ext cx="5283866" cy="4210442"/>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pic>
        <p:nvPicPr>
          <p:cNvPr id="4" name="図 4">
            <a:extLst>
              <a:ext uri="{FF2B5EF4-FFF2-40B4-BE49-F238E27FC236}">
                <a16:creationId xmlns:a16="http://schemas.microsoft.com/office/drawing/2014/main" id="{977EDAAD-B019-99BB-669D-923C8B96B244}"/>
              </a:ext>
            </a:extLst>
          </p:cNvPr>
          <p:cNvPicPr>
            <a:picLocks noChangeAspect="1"/>
          </p:cNvPicPr>
          <p:nvPr/>
        </p:nvPicPr>
        <p:blipFill rotWithShape="1">
          <a:blip r:embed="rId2"/>
          <a:srcRect t="161" r="2" b="2"/>
          <a:stretch/>
        </p:blipFill>
        <p:spPr>
          <a:xfrm>
            <a:off x="7453129" y="2766817"/>
            <a:ext cx="2756102" cy="2751667"/>
          </a:xfrm>
          <a:prstGeom prst="rect">
            <a:avLst/>
          </a:prstGeom>
        </p:spPr>
      </p:pic>
    </p:spTree>
    <p:extLst>
      <p:ext uri="{BB962C8B-B14F-4D97-AF65-F5344CB8AC3E}">
        <p14:creationId xmlns:p14="http://schemas.microsoft.com/office/powerpoint/2010/main" val="295567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FEFFF6EC-04C6-CCB8-5B8D-18B06B7FD5B8}"/>
              </a:ext>
            </a:extLst>
          </p:cNvPr>
          <p:cNvSpPr>
            <a:spLocks noGrp="1"/>
          </p:cNvSpPr>
          <p:nvPr>
            <p:ph type="title"/>
          </p:nvPr>
        </p:nvSpPr>
        <p:spPr>
          <a:xfrm>
            <a:off x="6477270" y="368625"/>
            <a:ext cx="4974771" cy="1403498"/>
          </a:xfrm>
        </p:spPr>
        <p:txBody>
          <a:bodyPr anchor="b">
            <a:normAutofit/>
          </a:bodyPr>
          <a:lstStyle/>
          <a:p>
            <a:r>
              <a:rPr lang="ja-JP" altLang="en-US" sz="3600">
                <a:solidFill>
                  <a:schemeClr val="bg1"/>
                </a:solidFill>
                <a:ea typeface="ＭＳ Ｐゴシック"/>
                <a:cs typeface="Calibri Light"/>
              </a:rPr>
              <a:t>大分岐</a:t>
            </a:r>
            <a:br>
              <a:rPr lang="ja-JP" altLang="en-US" sz="3600">
                <a:solidFill>
                  <a:schemeClr val="bg1"/>
                </a:solidFill>
                <a:ea typeface="ＭＳ Ｐゴシック"/>
                <a:cs typeface="Calibri Light"/>
              </a:rPr>
            </a:br>
            <a:endParaRPr lang="ja-JP" altLang="en-US" sz="3600">
              <a:solidFill>
                <a:schemeClr val="bg1"/>
              </a:solidFill>
              <a:ea typeface="ＭＳ Ｐゴシック"/>
              <a:cs typeface="Calibri Light"/>
            </a:endParaRPr>
          </a:p>
        </p:txBody>
      </p:sp>
      <p:grpSp>
        <p:nvGrpSpPr>
          <p:cNvPr id="58" name="Group 57">
            <a:extLst>
              <a:ext uri="{FF2B5EF4-FFF2-40B4-BE49-F238E27FC236}">
                <a16:creationId xmlns:a16="http://schemas.microsoft.com/office/drawing/2014/main" id="{00C7DD97-49DC-4BFD-951D-CFF51B976D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41571" y="70488"/>
            <a:ext cx="3501861" cy="3501861"/>
            <a:chOff x="4690043" y="291695"/>
            <a:chExt cx="3055711" cy="3055711"/>
          </a:xfrm>
        </p:grpSpPr>
        <p:sp>
          <p:nvSpPr>
            <p:cNvPr id="59" name="Oval 58">
              <a:extLst>
                <a:ext uri="{FF2B5EF4-FFF2-40B4-BE49-F238E27FC236}">
                  <a16:creationId xmlns:a16="http://schemas.microsoft.com/office/drawing/2014/main" id="{E7DCFDCC-147C-40CA-BFDF-2848A429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31F8CA31-10D7-4B78-877D-2D21FBE55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176786CF-68E6-476D-909E-8522718B7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057" y="3240578"/>
            <a:ext cx="3297290" cy="3297290"/>
            <a:chOff x="4690043" y="291695"/>
            <a:chExt cx="3055711" cy="3055711"/>
          </a:xfrm>
        </p:grpSpPr>
        <p:sp>
          <p:nvSpPr>
            <p:cNvPr id="63" name="Oval 62">
              <a:extLst>
                <a:ext uri="{FF2B5EF4-FFF2-40B4-BE49-F238E27FC236}">
                  <a16:creationId xmlns:a16="http://schemas.microsoft.com/office/drawing/2014/main" id="{06D8E882-7D0E-42D7-99C8-D4865D7DA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15F1597-6BCF-45F1-9AC9-B142DD476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30573"/>
            <a:ext cx="3483100" cy="34831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0828" y="1091857"/>
            <a:ext cx="1291642" cy="429215"/>
            <a:chOff x="2504802" y="1755501"/>
            <a:chExt cx="1598829" cy="531293"/>
          </a:xfrm>
          <a:solidFill>
            <a:schemeClr val="bg1"/>
          </a:solidFill>
        </p:grpSpPr>
        <p:sp>
          <p:nvSpPr>
            <p:cNvPr id="69" name="Freeform: Shape 68">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pic>
        <p:nvPicPr>
          <p:cNvPr id="5" name="図 5">
            <a:extLst>
              <a:ext uri="{FF2B5EF4-FFF2-40B4-BE49-F238E27FC236}">
                <a16:creationId xmlns:a16="http://schemas.microsoft.com/office/drawing/2014/main" id="{C12D1CAB-7959-B30B-2F15-B9C180F0FE26}"/>
              </a:ext>
            </a:extLst>
          </p:cNvPr>
          <p:cNvPicPr>
            <a:picLocks noChangeAspect="1"/>
          </p:cNvPicPr>
          <p:nvPr/>
        </p:nvPicPr>
        <p:blipFill rotWithShape="1">
          <a:blip r:embed="rId2"/>
          <a:srcRect l="402" r="8845" b="2"/>
          <a:stretch/>
        </p:blipFill>
        <p:spPr>
          <a:xfrm>
            <a:off x="2465213" y="818906"/>
            <a:ext cx="2584794" cy="1893990"/>
          </a:xfrm>
          <a:prstGeom prst="rect">
            <a:avLst/>
          </a:prstGeom>
        </p:spPr>
      </p:pic>
      <p:sp>
        <p:nvSpPr>
          <p:cNvPr id="72" name="Oval 71">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93" y="3195231"/>
            <a:ext cx="3281677" cy="328167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4" descr="窓, ぼやけ, 探す, 立つ が含まれている画像&#10;&#10;説明は自動で生成されたものです">
            <a:extLst>
              <a:ext uri="{FF2B5EF4-FFF2-40B4-BE49-F238E27FC236}">
                <a16:creationId xmlns:a16="http://schemas.microsoft.com/office/drawing/2014/main" id="{1E0B6BE0-7503-30FB-A5BF-7122270CADBC}"/>
              </a:ext>
            </a:extLst>
          </p:cNvPr>
          <p:cNvPicPr>
            <a:picLocks noChangeAspect="1"/>
          </p:cNvPicPr>
          <p:nvPr/>
        </p:nvPicPr>
        <p:blipFill rotWithShape="1">
          <a:blip r:embed="rId3"/>
          <a:srcRect b="9855"/>
          <a:stretch/>
        </p:blipFill>
        <p:spPr>
          <a:xfrm>
            <a:off x="1048420" y="3904608"/>
            <a:ext cx="2103022" cy="1895767"/>
          </a:xfrm>
          <a:prstGeom prst="rect">
            <a:avLst/>
          </a:prstGeom>
        </p:spPr>
      </p:pic>
      <p:grpSp>
        <p:nvGrpSpPr>
          <p:cNvPr id="74" name="Graphic 4">
            <a:extLst>
              <a:ext uri="{FF2B5EF4-FFF2-40B4-BE49-F238E27FC236}">
                <a16:creationId xmlns:a16="http://schemas.microsoft.com/office/drawing/2014/main" id="{A04977CB-3825-471A-A590-C57F8C3503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7585" y="3139252"/>
            <a:ext cx="1330536" cy="1330521"/>
            <a:chOff x="5734037" y="3067039"/>
            <a:chExt cx="724483" cy="724489"/>
          </a:xfrm>
          <a:solidFill>
            <a:schemeClr val="bg1"/>
          </a:solidFill>
        </p:grpSpPr>
        <p:sp>
          <p:nvSpPr>
            <p:cNvPr id="75" name="Freeform: Shape 74">
              <a:extLst>
                <a:ext uri="{FF2B5EF4-FFF2-40B4-BE49-F238E27FC236}">
                  <a16:creationId xmlns:a16="http://schemas.microsoft.com/office/drawing/2014/main" id="{2B4B4814-3BFD-418E-B5B6-9DC3E0023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B775DC1-0C03-424C-81DD-0B6373642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DA07F5D-1F32-483C-8A98-9849D780D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7A913DD-4597-42B1-9728-4127E83A8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09FBB02-BC59-4864-8DBC-B2B2BD52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BD87CAE-98EF-4EA4-B739-3304AB75B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A313AD8-2CA9-4181-84FF-A4EA106FB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0E1FD27-6078-4DDB-85A5-EF3282363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B87154F-1C33-4D96-AD0F-41A911079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9F7C24D-DA96-4B69-9D48-11ED65981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A1CC3BFF-8D2C-4191-AA89-4B5F07B59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30851AC-DB18-4C88-A8A2-449F772E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A0FBDE6-61C6-4EAD-BEF2-895D802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A861D3C-5355-4A4A-A875-EC40751A7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998E573C-00D7-4371-9CE5-C72044BC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B74B55B-C24A-4F7B-80B0-59E86E989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361FF18D-542A-4DA3-B579-046996571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5CD3040-DA11-4096-9ECA-0547EB296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DBF68E6-70DC-4C9B-9E36-54DADF5D8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1A82FA5-7042-42C0-82C9-8068C36A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F1F1E10-43A7-49C1-9611-E52FB1BF5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E350A35C-3618-4456-8580-7687EDA4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4013BD1-ADEE-4116-8B16-8C5FB3B01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D41350A0-245D-42A9-911D-82D77BC3D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8734813-52CA-4809-A0E0-348308DC4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626E127-926A-4623-B87E-6944AA8F4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DADDE53E-0E40-4853-BCF0-9B152D6A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C13F1249-54EA-428F-AE2E-A0579B409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952C80D7-048D-4658-A5FE-B698CC4E4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4A82C20A-8FDC-4735-9608-AD288081F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EFB7CA94-32F3-403F-9F2B-1E2F701EE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1066606C-4588-4163-AD08-3AC140409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B8565D18-023F-46E0-B825-199BFEAD6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6F96FBB7-2ED0-47E0-9016-421EC9D3D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7CFFB9F2-9F7C-43A4-A9E6-1EE70C00B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0421F39C-6A35-4CF1-8E72-2A897C1F8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ADA5561C-BFBA-4EA2-8A59-2910A2CDF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B9F79817-A1A8-459C-A1DA-1639CC4EF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30C5931-2980-4D21-A6AF-33BBB2B4A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6130F5F5-6F7C-41EE-8CBB-1D0839C6F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671993A-EC69-4341-90B1-F23F6EA5A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D56C4EAD-EE30-43C6-99BC-D4CB4EE9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00981292-8C2D-477F-BFC1-A0C971DE4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5EB673EB-AAA5-41CD-BD9E-19C05381C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F0F0673-73C3-44AE-9E98-EE65ADB2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908B8D8-11C7-4C6B-9642-2AAD37E24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F2F92D7-98B0-4E76-B8C6-AADDDBFCC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5EC8DDD7-9501-4B67-9C31-6D5930A2B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57BD5C40-C542-47FD-9C2B-EE136CB979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D4CE941A-9B71-4C39-B230-20A18D89B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3718F172-45D8-46D9-A359-D8A51BE64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51EDA59-37F4-47C4-9579-A4EE16156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CF25555-9B27-45F5-BDE8-EC65FC7B9D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E18D4CBF-5079-4BCF-996F-48C5BD1DC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599F779A-FDDF-4E15-A19E-D734C95A5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98510558-1546-41C7-819E-0C4056E54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B371F762-3D9D-459C-AC86-3183843A4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DECEFE0-53BB-47FB-97D7-AE0B0E319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3D7521B5-463A-40A3-BE61-B1CAE3307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6A3596C1-0483-4496-8755-DB608479D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9261538-C799-4246-B1B3-B3F5B09A0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FDE36D9-78E7-44D9-BC0F-1BAFDE5B3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B9D93E5-4ECA-4C24-9FF6-AC8133427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A4C35E97-1F66-4BFD-AE92-7EBC84F1D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6BF299A-A3D1-430D-80FF-B080C6FC6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E7CF736-D3DE-4C5E-AA1F-DC4C8AA3A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D396DF6B-432E-4903-B1AA-D3531FF8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ECDFD65-3965-4589-A4C2-16510946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CA8C54E5-84FF-4F13-AA46-FED8E8DAD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ECA2236-A9B4-439E-9BAB-56AE965F6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9441778-3D1A-4F75-A5A1-7214DAFB1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B9AA094-8F15-4A0C-AA38-346BD5DDC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9958CA-594A-4498-84BE-F61BFC580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FDFCE354-2B72-4480-97DE-E882906FD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C973E6C-6BC5-4FF1-8ECA-861597312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64FCB3C-7129-40FC-B584-150E5E62F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E211C60F-B3FE-47DD-BD11-D33173634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0D3EA065-68A6-4DD0-99BA-645480D4A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2B6AC294-B9BA-4C59-B08A-53548D610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95F31034-2EF3-4F10-85B8-454316F2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AA87A0E7-AF0B-4A66-AFF6-689E7D388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0D8E5EAF-B0C7-4E80-92EF-0209B4FE7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AA01C3F-AD71-4F07-8664-82130994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30EC962-F7C8-4F17-A8EB-8EC64ADE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A0DA527-FFEF-4AB6-B38F-FDF228D5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FAB5776C-CF29-46E0-9A73-03A318AE6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45572D84-640D-47CC-A862-6DCF1A73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F9CD199-6195-4F64-9E22-94AD9D760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35BC72FF-17EE-425A-B62A-2E024A6D7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26F3AB89-E7FF-4C05-9243-32DF9B4DF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DABD659D-3754-4F63-9C8D-54AB1549E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C9DF2EF3-55C8-4745-9F55-24B60215D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3C67022-CC78-4114-891A-C34637A6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A0F93252-C331-4CBB-B4F8-6B12B3903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F4537F3-EDF5-4626-AFBE-4488E0140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848604B-6F7A-4A76-96F8-6B7BE1FE8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73D47B0C-A018-4B2C-898B-2391FC845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03DD4A89-CBC7-4BEE-AF16-D76807C08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E63C3831-F632-40D9-84E9-FEDA73C6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5D39FEFA-CF2D-47D2-A180-417199AE8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987F2FB4-CAFE-4018-A06E-5BAB572FF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C990CED-1FA9-4850-8469-14600277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95BF6636-258D-497B-ABBF-1813F114B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27D9B40C-72EA-4EFC-B711-9F7828061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454702A9-BABD-4005-8B4D-991D3CFBE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1E860B77-3AB6-46A1-9CE3-37D976AF4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292ABAA7-B221-4C32-8F87-ABBAE21AD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81D416EA-36C9-4DC6-A012-0C0F3FDF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A7F4DF81-59CD-4438-AA36-8F1BCCF97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7C64A27-32D1-40C4-B94F-1093B6DE6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4797AB82-41AF-4856-AFC1-222C6DBC7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0C1D340-365C-4212-A0FE-D7D06095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3493915A-115F-4720-86A4-853B73230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B7C4C77-1BED-4D31-8452-96E6F6B2A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98B04703-29C2-4A3B-AF19-7434D788E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6557C845-906D-43D8-92DE-72EF460687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55858061-043C-4334-BFCE-D9F77366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5B825429-701A-43D0-83FA-2AF61D842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A633109C-AACA-40CF-B41E-488FD4884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F7558F3F-5D90-45F4-AA12-07ED3A519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51DD258-CE67-424A-BF5B-AFFA82B56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4400BE62-7130-4D75-B3AB-AA78B0224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22DE0A40-C470-4BF2-86BE-950D01B0C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FD0A8776-E748-4D71-999B-FF5213CB4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868C751-1379-453B-AC78-C61BCDFD7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AB5E0827-B184-45E4-BE8A-A6E9B4456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528E9365-B34E-471B-B5F5-7D7AA0226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E32C453C-483A-468F-8AE5-9653EE06C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8206E38D-8DBE-4126-8CAC-F737F5835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ED5D9B69-81D5-4D7D-875B-4E07EC457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E5212BDC-A49B-4150-8C9A-BFD08D9E1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D8A2BE4D-B38F-4C4C-A82F-FABB3DE99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94EFD994-9359-4615-BFA9-DFCC942F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4205EAC6-6E11-4106-A079-7E9F2F62C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DDCF5F4-CA05-4922-AF4B-F9629D6F3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09113CF3-AB25-42A2-8DE0-735C1F40C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FB5092A3-B3FA-4AC8-82C3-FA386B848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8F8F5D2-8958-4ED5-94E8-B4AB9F442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87D2E7CC-7DFE-42C8-9E78-44777D7B9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6E57A90F-A41A-4C97-8EA3-ADD911EDD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B9C217A0-4087-4422-8635-C74D0B13A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9C0E89CF-75CB-4D42-9E44-ADF284D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5564F9F3-0D82-4874-9440-38F3AF91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8E318789-20ED-497A-AFEB-3280B07AB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F2256C04-2807-49A4-93C3-95542421D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14FBD6ED-2E68-4F38-BF88-DC75DAECA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AF7BF2B0-9477-4227-9CDB-98E8AF7C1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7B6B9DAA-B992-45AD-A992-9CDFB41B9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DE418D1-D67F-4FD8-BA49-CC986A712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39AB1E1F-243A-489C-8753-69078993E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F5E4BFF9-A8A8-4B08-AC59-228B81E02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D3D80DFA-96DF-4CD6-B136-557368FF3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1ED3E86E-8BEE-463D-A646-180ABD21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ADD483A5-049C-4EBA-B2D1-910117903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1116FEF0-D89A-43D8-B160-04E86A39F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517D6EEA-1BB1-4EC1-87B7-2CAFBE348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2EBD1224-D8F1-4976-BE1F-B4ABB071A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DEBB9B87-CACC-4819-BEFA-C8A0C1AF2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5259DF1F-DEAD-492D-AFEE-BA7BB1A7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D3573A36-F1A6-4532-829C-AE49B7CE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F1A8D26A-350C-45FE-AA87-4AC5C0568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5044A982-3E0F-4D17-9104-27E2D2D2F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68EB580A-7544-41A1-AE10-5C52B00FB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5DBF4F2-4158-4DA7-AF14-7F9DDF07B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F43513B1-0D48-4482-AA4E-2046DE585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AC04BF60-8F64-4663-A8B4-D8BC1943B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1B9A4999-4058-4260-B3D7-A8B6C136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99FCBE72-DC7B-42FD-B59A-E1714802E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2FC3A23A-4EDB-4DD4-B293-746E0255A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3" name="コンテンツ プレースホルダー 2">
            <a:extLst>
              <a:ext uri="{FF2B5EF4-FFF2-40B4-BE49-F238E27FC236}">
                <a16:creationId xmlns:a16="http://schemas.microsoft.com/office/drawing/2014/main" id="{79054369-18E9-EF87-3A08-0466A0D4AE40}"/>
              </a:ext>
            </a:extLst>
          </p:cNvPr>
          <p:cNvSpPr>
            <a:spLocks noGrp="1"/>
          </p:cNvSpPr>
          <p:nvPr>
            <p:ph idx="1"/>
          </p:nvPr>
        </p:nvSpPr>
        <p:spPr>
          <a:xfrm>
            <a:off x="6477270" y="1958550"/>
            <a:ext cx="4974771" cy="3810301"/>
          </a:xfrm>
        </p:spPr>
        <p:txBody>
          <a:bodyPr vert="horz" lIns="91440" tIns="45720" rIns="91440" bIns="45720" rtlCol="0" anchor="t">
            <a:normAutofit/>
          </a:bodyPr>
          <a:lstStyle/>
          <a:p>
            <a:r>
              <a:rPr lang="ja-JP" altLang="en-US">
                <a:solidFill>
                  <a:schemeClr val="bg1"/>
                </a:solidFill>
                <a:ea typeface="ＭＳ Ｐゴシック"/>
                <a:cs typeface="Calibri"/>
              </a:rPr>
              <a:t>平和を望むなら戦争に備えよ。</a:t>
            </a:r>
            <a:endParaRPr lang="ja-JP">
              <a:solidFill>
                <a:schemeClr val="bg1"/>
              </a:solidFill>
              <a:ea typeface="ＭＳ Ｐゴシック"/>
              <a:cs typeface="Calibri"/>
            </a:endParaRPr>
          </a:p>
          <a:p>
            <a:r>
              <a:rPr lang="ja-JP" altLang="en-US">
                <a:solidFill>
                  <a:schemeClr val="bg1"/>
                </a:solidFill>
                <a:ea typeface="ＭＳ Ｐゴシック"/>
                <a:cs typeface="Calibri"/>
              </a:rPr>
              <a:t>平和を望むなら核兵器に依存せよ。</a:t>
            </a:r>
            <a:endParaRPr lang="ja-JP">
              <a:solidFill>
                <a:schemeClr val="bg1"/>
              </a:solidFill>
              <a:ea typeface="ＭＳ Ｐゴシック"/>
              <a:cs typeface="Calibri"/>
            </a:endParaRPr>
          </a:p>
          <a:p>
            <a:endParaRPr lang="ja-JP" altLang="en-US">
              <a:solidFill>
                <a:schemeClr val="bg1"/>
              </a:solidFill>
              <a:ea typeface="ＭＳ Ｐゴシック"/>
              <a:cs typeface="Calibri"/>
            </a:endParaRPr>
          </a:p>
          <a:p>
            <a:endParaRPr lang="ja-JP" altLang="en-US">
              <a:solidFill>
                <a:schemeClr val="bg1"/>
              </a:solidFill>
              <a:ea typeface="ＭＳ Ｐゴシック"/>
              <a:cs typeface="Calibri"/>
            </a:endParaRPr>
          </a:p>
          <a:p>
            <a:r>
              <a:rPr lang="ja-JP" altLang="en-US">
                <a:solidFill>
                  <a:schemeClr val="bg1"/>
                </a:solidFill>
                <a:ea typeface="ＭＳ Ｐゴシック"/>
                <a:cs typeface="Calibri"/>
              </a:rPr>
              <a:t>平和を愛する諸国民の公正と信義に信頼してわれらの安全と生存を保持する。</a:t>
            </a:r>
          </a:p>
          <a:p>
            <a:endParaRPr lang="ja-JP" altLang="en-US">
              <a:solidFill>
                <a:schemeClr val="bg1"/>
              </a:solidFill>
              <a:ea typeface="ＭＳ Ｐゴシック"/>
              <a:cs typeface="Calibri"/>
            </a:endParaRPr>
          </a:p>
        </p:txBody>
      </p:sp>
    </p:spTree>
    <p:extLst>
      <p:ext uri="{BB962C8B-B14F-4D97-AF65-F5344CB8AC3E}">
        <p14:creationId xmlns:p14="http://schemas.microsoft.com/office/powerpoint/2010/main" val="342206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タイトル 1">
            <a:extLst>
              <a:ext uri="{FF2B5EF4-FFF2-40B4-BE49-F238E27FC236}">
                <a16:creationId xmlns:a16="http://schemas.microsoft.com/office/drawing/2014/main" id="{60857D8E-E8BE-15A5-641C-54FBB797771F}"/>
              </a:ext>
            </a:extLst>
          </p:cNvPr>
          <p:cNvSpPr>
            <a:spLocks noGrp="1"/>
          </p:cNvSpPr>
          <p:nvPr>
            <p:ph type="title"/>
          </p:nvPr>
        </p:nvSpPr>
        <p:spPr>
          <a:xfrm>
            <a:off x="958506" y="800392"/>
            <a:ext cx="10264697" cy="1212102"/>
          </a:xfrm>
        </p:spPr>
        <p:txBody>
          <a:bodyPr>
            <a:normAutofit/>
          </a:bodyPr>
          <a:lstStyle/>
          <a:p>
            <a:r>
              <a:rPr lang="ja-JP" sz="4000" dirty="0">
                <a:solidFill>
                  <a:srgbClr val="FFFFFF"/>
                </a:solidFill>
                <a:ea typeface="+mj-lt"/>
                <a:cs typeface="+mj-lt"/>
              </a:rPr>
              <a:t>国連の「核兵器の包括的研究」</a:t>
            </a:r>
            <a:br>
              <a:rPr lang="ja-JP" altLang="en-US" sz="4000" dirty="0">
                <a:solidFill>
                  <a:srgbClr val="FFFFFF"/>
                </a:solidFill>
                <a:ea typeface="+mj-lt"/>
                <a:cs typeface="+mj-lt"/>
              </a:rPr>
            </a:br>
            <a:r>
              <a:rPr lang="ja-JP" altLang="en-US" sz="4000" dirty="0">
                <a:solidFill>
                  <a:srgbClr val="FFFFFF"/>
                </a:solidFill>
                <a:ea typeface="ＭＳ Ｐゴシック"/>
                <a:cs typeface="Calibri Light"/>
              </a:rPr>
              <a:t>核抑止論批判　１９８０年</a:t>
            </a:r>
            <a:endParaRPr lang="ja-JP" sz="4000" dirty="0">
              <a:solidFill>
                <a:srgbClr val="FFFFFF"/>
              </a:solidFill>
            </a:endParaRPr>
          </a:p>
        </p:txBody>
      </p:sp>
      <p:sp>
        <p:nvSpPr>
          <p:cNvPr id="3" name="コンテンツ プレースホルダー 2">
            <a:extLst>
              <a:ext uri="{FF2B5EF4-FFF2-40B4-BE49-F238E27FC236}">
                <a16:creationId xmlns:a16="http://schemas.microsoft.com/office/drawing/2014/main" id="{F72B40A7-35F5-5803-3B14-C14377AD9AE9}"/>
              </a:ext>
            </a:extLst>
          </p:cNvPr>
          <p:cNvSpPr>
            <a:spLocks noGrp="1"/>
          </p:cNvSpPr>
          <p:nvPr>
            <p:ph idx="1"/>
          </p:nvPr>
        </p:nvSpPr>
        <p:spPr>
          <a:xfrm>
            <a:off x="1367624" y="2490436"/>
            <a:ext cx="9708995" cy="3567173"/>
          </a:xfrm>
        </p:spPr>
        <p:txBody>
          <a:bodyPr vert="horz" lIns="91440" tIns="45720" rIns="91440" bIns="45720" rtlCol="0" anchor="ctr">
            <a:normAutofit/>
          </a:bodyPr>
          <a:lstStyle/>
          <a:p>
            <a:r>
              <a:rPr lang="ja-JP" sz="2000" b="1">
                <a:ea typeface="+mn-lt"/>
                <a:cs typeface="+mn-lt"/>
              </a:rPr>
              <a:t>核兵器の使用が国家安全保障の不可欠な要素とみなす理論は国連憲章の理念―「法を通じての平和」―と両立しがたい。</a:t>
            </a:r>
            <a:endParaRPr lang="ja-JP" altLang="en-US" sz="2000">
              <a:cs typeface="Calibri" panose="020F0502020204030204"/>
            </a:endParaRPr>
          </a:p>
          <a:p>
            <a:endParaRPr lang="ja-JP" altLang="en-US" sz="2000" b="1">
              <a:ea typeface="+mn-lt"/>
              <a:cs typeface="+mn-lt"/>
            </a:endParaRPr>
          </a:p>
          <a:p>
            <a:r>
              <a:rPr lang="ja-JP" sz="2000" b="1">
                <a:ea typeface="+mn-lt"/>
                <a:cs typeface="+mn-lt"/>
              </a:rPr>
              <a:t>必要なことは、自国の安全保障のよりどころを核兵器体系からもう一つの普遍的体系に移す政治的意思を、全ての国の間で、遅すぎないうちに生み出す強力な世論の創出である。</a:t>
            </a:r>
            <a:endParaRPr lang="ja-JP" sz="2000"/>
          </a:p>
          <a:p>
            <a:endParaRPr lang="ja-JP" altLang="en-US" sz="2000" b="1">
              <a:ea typeface="+mn-lt"/>
              <a:cs typeface="+mn-lt"/>
            </a:endParaRPr>
          </a:p>
          <a:p>
            <a:r>
              <a:rPr lang="ja-JP" sz="2000" b="1">
                <a:ea typeface="+mn-lt"/>
                <a:cs typeface="+mn-lt"/>
              </a:rPr>
              <a:t>国連憲章の諸原則およびその他の普遍的に認められている国際法の諸原則の順守に基づく国際的安全保障体制のみが、相互に受け入れ可能な安全保障の基礎を提供することができる。</a:t>
            </a:r>
            <a:endParaRPr lang="ja-JP" sz="2000"/>
          </a:p>
          <a:p>
            <a:endParaRPr lang="ja-JP" altLang="en-US" sz="2000">
              <a:ea typeface="ＭＳ Ｐゴシック"/>
              <a:cs typeface="Calibri"/>
            </a:endParaRPr>
          </a:p>
        </p:txBody>
      </p:sp>
    </p:spTree>
    <p:extLst>
      <p:ext uri="{BB962C8B-B14F-4D97-AF65-F5344CB8AC3E}">
        <p14:creationId xmlns:p14="http://schemas.microsoft.com/office/powerpoint/2010/main" val="291263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タイトル 1">
            <a:extLst>
              <a:ext uri="{FF2B5EF4-FFF2-40B4-BE49-F238E27FC236}">
                <a16:creationId xmlns:a16="http://schemas.microsoft.com/office/drawing/2014/main" id="{FB3C882B-F44F-1F19-B81F-82D2A21D71BA}"/>
              </a:ext>
            </a:extLst>
          </p:cNvPr>
          <p:cNvSpPr>
            <a:spLocks noGrp="1"/>
          </p:cNvSpPr>
          <p:nvPr>
            <p:ph type="title"/>
          </p:nvPr>
        </p:nvSpPr>
        <p:spPr>
          <a:xfrm>
            <a:off x="958506" y="800392"/>
            <a:ext cx="10264697" cy="1212102"/>
          </a:xfrm>
        </p:spPr>
        <p:txBody>
          <a:bodyPr>
            <a:normAutofit/>
          </a:bodyPr>
          <a:lstStyle/>
          <a:p>
            <a:r>
              <a:rPr lang="ja-JP" sz="4000" b="1">
                <a:solidFill>
                  <a:srgbClr val="FFFFFF"/>
                </a:solidFill>
                <a:ea typeface="+mj-lt"/>
                <a:cs typeface="+mj-lt"/>
              </a:rPr>
              <a:t>核抑止論に対する評価</a:t>
            </a:r>
            <a:r>
              <a:rPr lang="ja-JP" sz="4000">
                <a:solidFill>
                  <a:srgbClr val="FFFFFF"/>
                </a:solidFill>
                <a:ea typeface="+mj-lt"/>
                <a:cs typeface="+mj-lt"/>
              </a:rPr>
              <a:t> </a:t>
            </a:r>
            <a:endParaRPr lang="ja-JP" sz="4000">
              <a:solidFill>
                <a:srgbClr val="FFFFFF"/>
              </a:solidFill>
            </a:endParaRPr>
          </a:p>
        </p:txBody>
      </p:sp>
      <p:sp>
        <p:nvSpPr>
          <p:cNvPr id="3" name="コンテンツ プレースホルダー 2">
            <a:extLst>
              <a:ext uri="{FF2B5EF4-FFF2-40B4-BE49-F238E27FC236}">
                <a16:creationId xmlns:a16="http://schemas.microsoft.com/office/drawing/2014/main" id="{C9C665BB-E8CF-B1C4-7899-ED758870F3EA}"/>
              </a:ext>
            </a:extLst>
          </p:cNvPr>
          <p:cNvSpPr>
            <a:spLocks noGrp="1"/>
          </p:cNvSpPr>
          <p:nvPr>
            <p:ph idx="1"/>
          </p:nvPr>
        </p:nvSpPr>
        <p:spPr>
          <a:xfrm>
            <a:off x="1367624" y="2490436"/>
            <a:ext cx="9708995" cy="3567173"/>
          </a:xfrm>
        </p:spPr>
        <p:txBody>
          <a:bodyPr vert="horz" lIns="91440" tIns="45720" rIns="91440" bIns="45720" rtlCol="0" anchor="ctr">
            <a:normAutofit/>
          </a:bodyPr>
          <a:lstStyle/>
          <a:p>
            <a:pPr marL="0" indent="0">
              <a:buNone/>
            </a:pPr>
            <a:r>
              <a:rPr lang="ja-JP" sz="2400" b="1" dirty="0">
                <a:ea typeface="+mn-lt"/>
                <a:cs typeface="+mn-lt"/>
              </a:rPr>
              <a:t>抑止の現象は人類出現の極めて初期にから存在している。基本的には、他人にその意志を実行させなくするための、力の行使の威嚇にもとづくものであった。それは、ある行動が実行されれば、手厳しい結果を招くという威嚇、すなわち、懲罰の抑止の形態をとることもあり得るし、行動が実際になされるのを力によって防ぐ威嚇、すなわち、拒否の抑止の形態をとることもあり得る。抑止の原理は、国家防衛のための軍事戦略理論の基礎として、常に役立ってきた。</a:t>
            </a:r>
            <a:r>
              <a:rPr lang="ja-JP" sz="2400" b="1" dirty="0">
                <a:solidFill>
                  <a:srgbClr val="FF0000"/>
                </a:solidFill>
                <a:ea typeface="+mn-lt"/>
                <a:cs typeface="+mn-lt"/>
              </a:rPr>
              <a:t>しかし、核の時代においては、抑止の意味は、全く新しい様相を帯びるに至った。</a:t>
            </a:r>
            <a:r>
              <a:rPr lang="ja-JP" sz="2400" dirty="0">
                <a:solidFill>
                  <a:srgbClr val="FF0000"/>
                </a:solidFill>
                <a:ea typeface="+mn-lt"/>
                <a:cs typeface="+mn-lt"/>
              </a:rPr>
              <a:t> </a:t>
            </a:r>
            <a:endParaRPr lang="ja-JP" altLang="en-US" sz="2400" dirty="0">
              <a:solidFill>
                <a:srgbClr val="FF0000"/>
              </a:solidFill>
              <a:cs typeface="Calibri" panose="020F0502020204030204"/>
            </a:endParaRPr>
          </a:p>
        </p:txBody>
      </p:sp>
    </p:spTree>
    <p:extLst>
      <p:ext uri="{BB962C8B-B14F-4D97-AF65-F5344CB8AC3E}">
        <p14:creationId xmlns:p14="http://schemas.microsoft.com/office/powerpoint/2010/main" val="592580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DC5FCE9F-BC8B-5A98-A9AF-CD87A5C9FC18}"/>
              </a:ext>
            </a:extLst>
          </p:cNvPr>
          <p:cNvSpPr>
            <a:spLocks noGrp="1"/>
          </p:cNvSpPr>
          <p:nvPr>
            <p:ph type="title"/>
          </p:nvPr>
        </p:nvSpPr>
        <p:spPr>
          <a:xfrm>
            <a:off x="686834" y="1153572"/>
            <a:ext cx="3200400" cy="4461163"/>
          </a:xfrm>
        </p:spPr>
        <p:txBody>
          <a:bodyPr>
            <a:normAutofit/>
          </a:bodyPr>
          <a:lstStyle/>
          <a:p>
            <a:r>
              <a:rPr lang="ja-JP" altLang="en-US">
                <a:solidFill>
                  <a:srgbClr val="FFFFFF"/>
                </a:solidFill>
                <a:ea typeface="ＭＳ Ｐゴシック"/>
                <a:cs typeface="Calibri Light"/>
              </a:rPr>
              <a:t>核の時代の抑止論</a:t>
            </a:r>
            <a:endParaRPr kumimoji="1" lang="ja-JP" alt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コンテンツ プレースホルダー 2">
            <a:extLst>
              <a:ext uri="{FF2B5EF4-FFF2-40B4-BE49-F238E27FC236}">
                <a16:creationId xmlns:a16="http://schemas.microsoft.com/office/drawing/2014/main" id="{066BC297-EC7E-2F46-AB1F-B14F120DD8A8}"/>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ja-JP" b="1">
                <a:ea typeface="+mn-lt"/>
                <a:cs typeface="+mn-lt"/>
              </a:rPr>
              <a:t>現在の状況の下で、核抑止は通常兵器による抑止とはいくつかの点で異なっている。それは、即時的、全面的、全世界的でありうる。核の時代にあっては、分の単位で攻撃することができる。国家が他の地域の存続の基礎を破壊しうるようなことはこれまでありえなかった。また、こうした破壊をどんなに遠い場所に対しても加えることができるなど、これまでありえなかった。</a:t>
            </a:r>
            <a:r>
              <a:rPr lang="ja-JP">
                <a:ea typeface="+mn-lt"/>
                <a:cs typeface="+mn-lt"/>
              </a:rPr>
              <a:t> </a:t>
            </a:r>
            <a:endParaRPr kumimoji="1" lang="ja-JP" altLang="en-US"/>
          </a:p>
        </p:txBody>
      </p:sp>
    </p:spTree>
    <p:extLst>
      <p:ext uri="{BB962C8B-B14F-4D97-AF65-F5344CB8AC3E}">
        <p14:creationId xmlns:p14="http://schemas.microsoft.com/office/powerpoint/2010/main" val="7977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6C659EFE-3619-010C-5EFE-C875206C4E34}"/>
              </a:ext>
            </a:extLst>
          </p:cNvPr>
          <p:cNvSpPr>
            <a:spLocks noGrp="1"/>
          </p:cNvSpPr>
          <p:nvPr>
            <p:ph type="title"/>
          </p:nvPr>
        </p:nvSpPr>
        <p:spPr>
          <a:xfrm>
            <a:off x="643467" y="321734"/>
            <a:ext cx="10905066" cy="1135737"/>
          </a:xfrm>
        </p:spPr>
        <p:txBody>
          <a:bodyPr>
            <a:normAutofit/>
          </a:bodyPr>
          <a:lstStyle/>
          <a:p>
            <a:r>
              <a:rPr lang="ja-JP" sz="3600" b="1">
                <a:ea typeface="+mj-lt"/>
                <a:cs typeface="+mj-lt"/>
              </a:rPr>
              <a:t>研究報告の結論　　</a:t>
            </a:r>
            <a:br>
              <a:rPr lang="ja-JP" altLang="en-US" sz="3600" b="1">
                <a:ea typeface="+mj-lt"/>
                <a:cs typeface="+mj-lt"/>
              </a:rPr>
            </a:br>
            <a:r>
              <a:rPr lang="ja-JP" sz="3600" b="1">
                <a:ea typeface="+mj-lt"/>
                <a:cs typeface="+mj-lt"/>
              </a:rPr>
              <a:t>　最も危険な集団的誤謬</a:t>
            </a:r>
            <a:r>
              <a:rPr lang="ja-JP" altLang="en-US" sz="3600">
                <a:ea typeface="+mj-lt"/>
                <a:cs typeface="+mj-lt"/>
              </a:rPr>
              <a:t> </a:t>
            </a:r>
            <a:endParaRPr lang="ja-JP" sz="3600"/>
          </a:p>
        </p:txBody>
      </p:sp>
      <p:sp>
        <p:nvSpPr>
          <p:cNvPr id="3" name="コンテンツ プレースホルダー 2">
            <a:extLst>
              <a:ext uri="{FF2B5EF4-FFF2-40B4-BE49-F238E27FC236}">
                <a16:creationId xmlns:a16="http://schemas.microsoft.com/office/drawing/2014/main" id="{0934B2ED-955F-2C8D-5CD4-07319AEE91B6}"/>
              </a:ext>
            </a:extLst>
          </p:cNvPr>
          <p:cNvSpPr>
            <a:spLocks noGrp="1"/>
          </p:cNvSpPr>
          <p:nvPr>
            <p:ph idx="1"/>
          </p:nvPr>
        </p:nvSpPr>
        <p:spPr>
          <a:xfrm>
            <a:off x="643467" y="1782981"/>
            <a:ext cx="10905066" cy="4393982"/>
          </a:xfrm>
        </p:spPr>
        <p:txBody>
          <a:bodyPr vert="horz" lIns="91440" tIns="45720" rIns="91440" bIns="45720" rtlCol="0">
            <a:normAutofit/>
          </a:bodyPr>
          <a:lstStyle/>
          <a:p>
            <a:r>
              <a:rPr lang="ja-JP" sz="2000" b="1" dirty="0">
                <a:ea typeface="+mn-lt"/>
                <a:cs typeface="+mn-lt"/>
              </a:rPr>
              <a:t>抑止論はさまざまに仮定された核戦争のシナリオの上に築かれた虚構。</a:t>
            </a:r>
            <a:endParaRPr lang="ja-JP" altLang="en-US" sz="2000" dirty="0">
              <a:cs typeface="Calibri" panose="020F0502020204030204"/>
            </a:endParaRPr>
          </a:p>
          <a:p>
            <a:r>
              <a:rPr lang="ja-JP" sz="2000" b="1" dirty="0">
                <a:ea typeface="+mn-lt"/>
                <a:cs typeface="+mn-lt"/>
              </a:rPr>
              <a:t>抑止の理論が完全に安定した現象だとしても、この均衡に依拠することに強い道徳的、政治的反論がある。</a:t>
            </a:r>
            <a:r>
              <a:rPr lang="ja-JP" sz="2000" b="1" dirty="0">
                <a:solidFill>
                  <a:srgbClr val="FF0000"/>
                </a:solidFill>
                <a:ea typeface="+mn-lt"/>
                <a:cs typeface="+mn-lt"/>
              </a:rPr>
              <a:t>人類文明の消滅の展望が、一部の国によって自国の安全保障の増進のために利用されるのは許されないことである。その場合は、人類の未来が、若干の核兵器保有国、とりわけ両超大国が認める安全保障の人質にされるのである。</a:t>
            </a:r>
            <a:endParaRPr lang="ja-JP" sz="2000" dirty="0">
              <a:solidFill>
                <a:srgbClr val="FF0000"/>
              </a:solidFill>
            </a:endParaRPr>
          </a:p>
          <a:p>
            <a:r>
              <a:rPr lang="ja-JP" sz="2000" b="1" dirty="0">
                <a:ea typeface="+mn-lt"/>
                <a:cs typeface="+mn-lt"/>
              </a:rPr>
              <a:t>その上、核兵器国と核兵器非保有国からなる世界体制を無期限にわたって確立することは受け入れられないことである。この体制そのものが内部に核兵器拡散の種子を含んでいる。それは自己破滅の源泉をはらんだ体制である。</a:t>
            </a:r>
            <a:endParaRPr lang="ja-JP" sz="2000" dirty="0"/>
          </a:p>
          <a:p>
            <a:r>
              <a:rPr lang="ja-JP" sz="2000" b="1" dirty="0">
                <a:ea typeface="+mn-lt"/>
                <a:cs typeface="+mn-lt"/>
              </a:rPr>
              <a:t>核軍縮への道が長く困難であるとしても、他に取るべき道はない。核戦争の危険を防止することなしに平和はありえない。もし核軍縮が現実になるものとすれば、恐怖の均衡による相互抑止という行為は放棄されなければならない。抑止の過程を通じての世界の平和、安定、均衡の維持という概念は、おそらく存在する最も危険な集団的誤謬である。</a:t>
            </a:r>
          </a:p>
          <a:p>
            <a:endParaRPr lang="ja-JP" altLang="en-US" sz="2000" dirty="0">
              <a:ea typeface="ＭＳ Ｐゴシック"/>
              <a:cs typeface="Calibri"/>
            </a:endParaRPr>
          </a:p>
        </p:txBody>
      </p:sp>
      <p:sp>
        <p:nvSpPr>
          <p:cNvPr id="26"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83144177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meoVTI">
  <a:themeElements>
    <a:clrScheme name="AnalogousFromLightSeedRightStep">
      <a:dk1>
        <a:srgbClr val="000000"/>
      </a:dk1>
      <a:lt1>
        <a:srgbClr val="FFFFFF"/>
      </a:lt1>
      <a:dk2>
        <a:srgbClr val="41243A"/>
      </a:dk2>
      <a:lt2>
        <a:srgbClr val="E2E8E3"/>
      </a:lt2>
      <a:accent1>
        <a:srgbClr val="CA92BD"/>
      </a:accent1>
      <a:accent2>
        <a:srgbClr val="BF7A91"/>
      </a:accent2>
      <a:accent3>
        <a:srgbClr val="CA9692"/>
      </a:accent3>
      <a:accent4>
        <a:srgbClr val="BF9C7A"/>
      </a:accent4>
      <a:accent5>
        <a:srgbClr val="A9A57A"/>
      </a:accent5>
      <a:accent6>
        <a:srgbClr val="97AB6E"/>
      </a:accent6>
      <a:hlink>
        <a:srgbClr val="568E64"/>
      </a:hlink>
      <a:folHlink>
        <a:srgbClr val="7F7F7F"/>
      </a:folHlink>
    </a:clrScheme>
    <a:fontScheme name="Custom 3">
      <a:majorFont>
        <a:latin typeface="Yu Mincho"/>
        <a:ea typeface=""/>
        <a:cs typeface=""/>
      </a:majorFont>
      <a:minorFont>
        <a:latin typeface="Yu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eoVTI" id="{63E3BFD8-7F9C-46D1-A4F3-04054403C108}" vid="{C505C190-EE38-45FD-8294-6454536D04BA}"/>
    </a:ext>
  </a:extLst>
</a:theme>
</file>

<file path=docProps/app.xml><?xml version="1.0" encoding="utf-8"?>
<Properties xmlns="http://schemas.openxmlformats.org/officeDocument/2006/extended-properties" xmlns:vt="http://schemas.openxmlformats.org/officeDocument/2006/docPropsVTypes">
  <TotalTime>27</TotalTime>
  <Words>2004</Words>
  <Application>Microsoft Office PowerPoint</Application>
  <PresentationFormat>ワイド画面</PresentationFormat>
  <Paragraphs>56</Paragraphs>
  <Slides>15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15</vt:i4>
      </vt:variant>
    </vt:vector>
  </HeadingPairs>
  <TitlesOfParts>
    <vt:vector size="23" baseType="lpstr">
      <vt:lpstr>Yu Gothic Medium</vt:lpstr>
      <vt:lpstr>Yu Mincho</vt:lpstr>
      <vt:lpstr>Yu Mincho</vt:lpstr>
      <vt:lpstr>Arial</vt:lpstr>
      <vt:lpstr>Calibri</vt:lpstr>
      <vt:lpstr>Calibri Light</vt:lpstr>
      <vt:lpstr>Office テーマ</vt:lpstr>
      <vt:lpstr>MimeoVTI</vt:lpstr>
      <vt:lpstr>迫りくる核戦争の危機と私たち</vt:lpstr>
      <vt:lpstr>プーチンの言明</vt:lpstr>
      <vt:lpstr>グテーレス事務総長の危惧</vt:lpstr>
      <vt:lpstr>NPT再検討会議</vt:lpstr>
      <vt:lpstr>大分岐 </vt:lpstr>
      <vt:lpstr>国連の「核兵器の包括的研究」 核抑止論批判　１９８０年</vt:lpstr>
      <vt:lpstr>核抑止論に対する評価 </vt:lpstr>
      <vt:lpstr>核の時代の抑止論</vt:lpstr>
      <vt:lpstr>研究報告の結論　　 　最も危険な集団的誤謬 </vt:lpstr>
      <vt:lpstr>「比類のない徹底した戦争否定の態度」</vt:lpstr>
      <vt:lpstr>軍隊のない丸裸のところへ敵が攻めてきたらどうする </vt:lpstr>
      <vt:lpstr>幣原喜重郎の決意 </vt:lpstr>
      <vt:lpstr>　「新憲法の解説」・１９４６年１１月　</vt:lpstr>
      <vt:lpstr> 私たちの任務　　　核兵器廃絶と９条の世界化を① </vt:lpstr>
      <vt:lpstr>私たちの任務　　　核兵器廃絶と９条の世界化を②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ohkubo</dc:creator>
  <cp:lastModifiedBy>大久保賢一</cp:lastModifiedBy>
  <cp:revision>255</cp:revision>
  <dcterms:created xsi:type="dcterms:W3CDTF">2022-10-18T03:33:28Z</dcterms:created>
  <dcterms:modified xsi:type="dcterms:W3CDTF">2022-10-19T03:45:41Z</dcterms:modified>
</cp:coreProperties>
</file>