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handoutMasterIdLst>
    <p:handoutMasterId r:id="rId31"/>
  </p:handoutMasterIdLst>
  <p:sldIdLst>
    <p:sldId id="776" r:id="rId2"/>
    <p:sldId id="777" r:id="rId3"/>
    <p:sldId id="778" r:id="rId4"/>
    <p:sldId id="779" r:id="rId5"/>
    <p:sldId id="780" r:id="rId6"/>
    <p:sldId id="781" r:id="rId7"/>
    <p:sldId id="782" r:id="rId8"/>
    <p:sldId id="783" r:id="rId9"/>
    <p:sldId id="784" r:id="rId10"/>
    <p:sldId id="785" r:id="rId11"/>
    <p:sldId id="786" r:id="rId12"/>
    <p:sldId id="787" r:id="rId13"/>
    <p:sldId id="788" r:id="rId14"/>
    <p:sldId id="791" r:id="rId15"/>
    <p:sldId id="792" r:id="rId16"/>
    <p:sldId id="789" r:id="rId17"/>
    <p:sldId id="790" r:id="rId18"/>
    <p:sldId id="794" r:id="rId19"/>
    <p:sldId id="793" r:id="rId20"/>
    <p:sldId id="795" r:id="rId21"/>
    <p:sldId id="796" r:id="rId22"/>
    <p:sldId id="797" r:id="rId23"/>
    <p:sldId id="798" r:id="rId24"/>
    <p:sldId id="799" r:id="rId25"/>
    <p:sldId id="800" r:id="rId26"/>
    <p:sldId id="801" r:id="rId27"/>
    <p:sldId id="802" r:id="rId28"/>
    <p:sldId id="803" r:id="rId29"/>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6000" algn="l" defTabSz="914400" rtl="0" eaLnBrk="1" latinLnBrk="0" hangingPunct="1">
      <a:defRPr kumimoji="1" kern="1200">
        <a:solidFill>
          <a:schemeClr val="tx1"/>
        </a:solidFill>
        <a:latin typeface="Verdana" pitchFamily="34" charset="0"/>
        <a:ea typeface="ＭＳ Ｐゴシック" charset="-128"/>
        <a:cs typeface="+mn-cs"/>
      </a:defRPr>
    </a:lvl6pPr>
    <a:lvl7pPr marL="2743200" algn="l" defTabSz="914400" rtl="0" eaLnBrk="1" latinLnBrk="0" hangingPunct="1">
      <a:defRPr kumimoji="1" kern="1200">
        <a:solidFill>
          <a:schemeClr val="tx1"/>
        </a:solidFill>
        <a:latin typeface="Verdana" pitchFamily="34" charset="0"/>
        <a:ea typeface="ＭＳ Ｐゴシック" charset="-128"/>
        <a:cs typeface="+mn-cs"/>
      </a:defRPr>
    </a:lvl7pPr>
    <a:lvl8pPr marL="3200400" algn="l" defTabSz="914400" rtl="0" eaLnBrk="1" latinLnBrk="0" hangingPunct="1">
      <a:defRPr kumimoji="1" kern="1200">
        <a:solidFill>
          <a:schemeClr val="tx1"/>
        </a:solidFill>
        <a:latin typeface="Verdana" pitchFamily="34" charset="0"/>
        <a:ea typeface="ＭＳ Ｐゴシック" charset="-128"/>
        <a:cs typeface="+mn-cs"/>
      </a:defRPr>
    </a:lvl8pPr>
    <a:lvl9pPr marL="3657600" algn="l" defTabSz="914400" rtl="0" eaLnBrk="1" latinLnBrk="0" hangingPunct="1">
      <a:defRPr kumimoji="1"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00"/>
    <a:srgbClr val="0C9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33" autoAdjust="0"/>
  </p:normalViewPr>
  <p:slideViewPr>
    <p:cSldViewPr>
      <p:cViewPr varScale="1">
        <p:scale>
          <a:sx n="50" d="100"/>
          <a:sy n="50" d="100"/>
        </p:scale>
        <p:origin x="490"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023EAC22-75A8-4645-9460-2FC02918DB80}" type="datetimeFigureOut">
              <a:rPr kumimoji="1" lang="ja-JP" altLang="en-US" smtClean="0"/>
              <a:t>2017/7/14</a:t>
            </a:fld>
            <a:endParaRPr kumimoji="1" lang="ja-JP" altLang="en-US"/>
          </a:p>
        </p:txBody>
      </p:sp>
      <p:sp>
        <p:nvSpPr>
          <p:cNvPr id="4" name="フッター プレースホルダー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E35FF2E4-D83D-4FB6-9FE5-DDFE4F8394D7}" type="slidenum">
              <a:rPr kumimoji="1" lang="ja-JP" altLang="en-US" smtClean="0"/>
              <a:t>‹#›</a:t>
            </a:fld>
            <a:endParaRPr kumimoji="1" lang="ja-JP" altLang="en-US"/>
          </a:p>
        </p:txBody>
      </p:sp>
    </p:spTree>
    <p:extLst>
      <p:ext uri="{BB962C8B-B14F-4D97-AF65-F5344CB8AC3E}">
        <p14:creationId xmlns:p14="http://schemas.microsoft.com/office/powerpoint/2010/main" val="244817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ea typeface="ＭＳ Ｐゴシック" pitchFamily="50" charset="-128"/>
              </a:defRPr>
            </a:lvl1pPr>
          </a:lstStyle>
          <a:p>
            <a:pPr>
              <a:defRPr/>
            </a:pPr>
            <a:fld id="{45D4C6E9-C048-4767-9799-938CD94C2C06}" type="datetimeFigureOut">
              <a:rPr lang="ja-JP" altLang="en-US"/>
              <a:pPr>
                <a:defRPr/>
              </a:pPr>
              <a:t>2017/7/14</a:t>
            </a:fld>
            <a:endParaRPr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D666714A-36FB-444E-B21C-F2498A71BCF3}" type="slidenum">
              <a:rPr lang="ja-JP" altLang="en-US"/>
              <a:pPr>
                <a:defRPr/>
              </a:pPr>
              <a:t>‹#›</a:t>
            </a:fld>
            <a:endParaRPr lang="ja-JP" altLang="en-US"/>
          </a:p>
        </p:txBody>
      </p:sp>
    </p:spTree>
    <p:extLst>
      <p:ext uri="{BB962C8B-B14F-4D97-AF65-F5344CB8AC3E}">
        <p14:creationId xmlns:p14="http://schemas.microsoft.com/office/powerpoint/2010/main" val="1994022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ja-JP" altLang="en-US">
              <a:ea typeface="ＭＳ Ｐゴシック" pitchFamily="50" charset="-128"/>
            </a:endParaRPr>
          </a:p>
        </p:txBody>
      </p:sp>
      <p:sp>
        <p:nvSpPr>
          <p:cNvPr id="808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08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7A7001F-858A-4643-B6BF-298841443F1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10727901-B150-4926-994F-37BB5F81A8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D5C00E9-D531-4A07-B59A-25D8A745C70D}"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A2CEE14B-E41A-4FF3-95F2-566E6E9A954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8A765A35-EFE7-4A02-A5C3-0091CEF33DA7}"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4CB091EE-A8EC-4F1C-B9C0-D72B53F0749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401FE76E-06A7-4B9D-B10B-248309AA5ABB}"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616751E-B768-41E3-B21D-DD5438178D3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365DA412-B60E-4A4A-9247-28381EC092BA}"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725F6A58-E068-4074-AA40-DF7EE2DCF8F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08883D5-5860-4406-A34D-1B38565AB0C7}"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ja-JP" altLang="en-US">
              <a:ea typeface="ＭＳ Ｐゴシック" pitchFamily="50" charset="-128"/>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pPr>
              <a:defRPr/>
            </a:pPr>
            <a:endParaRPr lang="ja-JP" altLang="en-US">
              <a:ea typeface="ＭＳ Ｐゴシック" pitchFamily="50" charset="-128"/>
            </a:endParaRPr>
          </a:p>
        </p:txBody>
      </p:sp>
      <p:sp>
        <p:nvSpPr>
          <p:cNvPr id="798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a:p>
        </p:txBody>
      </p:sp>
      <p:sp>
        <p:nvSpPr>
          <p:cNvPr id="798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en-US" altLang="ja-JP"/>
          </a:p>
        </p:txBody>
      </p:sp>
      <p:sp>
        <p:nvSpPr>
          <p:cNvPr id="798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ＭＳ Ｐゴシック" pitchFamily="50" charset="-128"/>
              </a:defRPr>
            </a:lvl1pPr>
          </a:lstStyle>
          <a:p>
            <a:pPr>
              <a:defRPr/>
            </a:pPr>
            <a:fld id="{16A47070-42BF-4305-BF4E-C8E73032DDC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512" y="188640"/>
            <a:ext cx="8640960" cy="3240360"/>
          </a:xfrm>
        </p:spPr>
        <p:txBody>
          <a:bodyPr/>
          <a:lstStyle/>
          <a:p>
            <a:pPr algn="ctr" eaLnBrk="1" hangingPunct="1"/>
            <a:r>
              <a:rPr lang="en-US" altLang="ja-JP" sz="2800" dirty="0"/>
              <a:t/>
            </a:r>
            <a:br>
              <a:rPr lang="en-US" altLang="ja-JP" sz="2800" dirty="0"/>
            </a:br>
            <a:r>
              <a:rPr lang="en-US" altLang="ja-JP" sz="1600" dirty="0"/>
              <a:t/>
            </a:r>
            <a:br>
              <a:rPr lang="en-US" altLang="ja-JP" sz="1600" dirty="0"/>
            </a:br>
            <a:r>
              <a:rPr lang="en-US" altLang="ja-JP" sz="1600" dirty="0"/>
              <a:t/>
            </a:r>
            <a:br>
              <a:rPr lang="en-US" altLang="ja-JP" sz="1600" dirty="0"/>
            </a:br>
            <a:r>
              <a:rPr lang="en-US" altLang="ja-JP" sz="3200" dirty="0">
                <a:solidFill>
                  <a:srgbClr val="C00000"/>
                </a:solidFill>
              </a:rPr>
              <a:t/>
            </a:r>
            <a:br>
              <a:rPr lang="en-US" altLang="ja-JP" sz="3200" dirty="0">
                <a:solidFill>
                  <a:srgbClr val="C00000"/>
                </a:solidFill>
              </a:rPr>
            </a:br>
            <a:r>
              <a:rPr lang="en-US" altLang="ja-JP" sz="3200" dirty="0">
                <a:solidFill>
                  <a:srgbClr val="C00000"/>
                </a:solidFill>
              </a:rPr>
              <a:t/>
            </a:r>
            <a:br>
              <a:rPr lang="en-US" altLang="ja-JP" sz="3200" dirty="0">
                <a:solidFill>
                  <a:srgbClr val="C00000"/>
                </a:solidFill>
              </a:rPr>
            </a:br>
            <a:r>
              <a:rPr lang="en-US" altLang="ja-JP" sz="3200" dirty="0">
                <a:solidFill>
                  <a:srgbClr val="C00000"/>
                </a:solidFill>
              </a:rPr>
              <a:t/>
            </a:r>
            <a:br>
              <a:rPr lang="en-US" altLang="ja-JP" sz="3200" dirty="0">
                <a:solidFill>
                  <a:srgbClr val="C00000"/>
                </a:solidFill>
              </a:rPr>
            </a:br>
            <a:r>
              <a:rPr lang="en-US" altLang="ja-JP" sz="3200" dirty="0">
                <a:solidFill>
                  <a:srgbClr val="C00000"/>
                </a:solidFill>
              </a:rPr>
              <a:t/>
            </a:r>
            <a:br>
              <a:rPr lang="en-US" altLang="ja-JP" sz="3200" dirty="0">
                <a:solidFill>
                  <a:srgbClr val="C00000"/>
                </a:solidFill>
              </a:rPr>
            </a:br>
            <a:r>
              <a:rPr lang="en-US" altLang="ja-JP" sz="3200" dirty="0">
                <a:solidFill>
                  <a:srgbClr val="C00000"/>
                </a:solidFill>
              </a:rPr>
              <a:t/>
            </a:r>
            <a:br>
              <a:rPr lang="en-US" altLang="ja-JP" sz="3200" dirty="0">
                <a:solidFill>
                  <a:srgbClr val="C00000"/>
                </a:solidFill>
              </a:rPr>
            </a:br>
            <a:r>
              <a:rPr lang="ja-JP" altLang="en-US" sz="3200" dirty="0" smtClean="0">
                <a:solidFill>
                  <a:srgbClr val="002060"/>
                </a:solidFill>
              </a:rPr>
              <a:t>原水爆禁止</a:t>
            </a:r>
            <a:r>
              <a:rPr lang="en-US" altLang="ja-JP" sz="3200" dirty="0" smtClean="0">
                <a:solidFill>
                  <a:srgbClr val="002060"/>
                </a:solidFill>
              </a:rPr>
              <a:t>2017</a:t>
            </a:r>
            <a:r>
              <a:rPr lang="ja-JP" altLang="en-US" sz="3200" dirty="0" smtClean="0">
                <a:solidFill>
                  <a:srgbClr val="002060"/>
                </a:solidFill>
              </a:rPr>
              <a:t>年世界大会分科会</a:t>
            </a:r>
            <a:r>
              <a:rPr lang="en-US" altLang="ja-JP" sz="3200" dirty="0">
                <a:solidFill>
                  <a:srgbClr val="002060"/>
                </a:solidFill>
              </a:rPr>
              <a:t/>
            </a:r>
            <a:br>
              <a:rPr lang="en-US" altLang="ja-JP" sz="3200" dirty="0">
                <a:solidFill>
                  <a:srgbClr val="002060"/>
                </a:solidFill>
              </a:rPr>
            </a:br>
            <a:r>
              <a:rPr lang="en-US" altLang="ja-JP" sz="3200" dirty="0">
                <a:solidFill>
                  <a:srgbClr val="C00000"/>
                </a:solidFill>
              </a:rPr>
              <a:t/>
            </a:r>
            <a:br>
              <a:rPr lang="en-US" altLang="ja-JP" sz="3200" dirty="0">
                <a:solidFill>
                  <a:srgbClr val="C00000"/>
                </a:solidFill>
              </a:rPr>
            </a:br>
            <a:r>
              <a:rPr lang="ja-JP" altLang="en-US" sz="7200" dirty="0" smtClean="0">
                <a:solidFill>
                  <a:srgbClr val="C00000"/>
                </a:solidFill>
              </a:rPr>
              <a:t>戦争法・</a:t>
            </a:r>
            <a:r>
              <a:rPr lang="ja-JP" altLang="en-US" sz="7200" dirty="0" smtClean="0">
                <a:solidFill>
                  <a:srgbClr val="C00000"/>
                </a:solidFill>
              </a:rPr>
              <a:t>共謀罪廃止</a:t>
            </a:r>
            <a:r>
              <a:rPr lang="en-US" altLang="ja-JP" sz="7200" dirty="0" smtClean="0">
                <a:solidFill>
                  <a:srgbClr val="C00000"/>
                </a:solidFill>
              </a:rPr>
              <a:t/>
            </a:r>
            <a:br>
              <a:rPr lang="en-US" altLang="ja-JP" sz="7200" dirty="0" smtClean="0">
                <a:solidFill>
                  <a:srgbClr val="C00000"/>
                </a:solidFill>
              </a:rPr>
            </a:br>
            <a:r>
              <a:rPr lang="en-US" altLang="ja-JP" sz="6000" dirty="0" smtClean="0">
                <a:solidFill>
                  <a:srgbClr val="005300"/>
                </a:solidFill>
              </a:rPr>
              <a:t>9</a:t>
            </a:r>
            <a:r>
              <a:rPr lang="ja-JP" altLang="en-US" sz="6000" dirty="0" smtClean="0">
                <a:solidFill>
                  <a:srgbClr val="005300"/>
                </a:solidFill>
              </a:rPr>
              <a:t>条改憲阻止の共同を</a:t>
            </a:r>
            <a:endParaRPr lang="ja-JP" altLang="en-US" sz="6000" dirty="0">
              <a:solidFill>
                <a:srgbClr val="0C9619"/>
              </a:solidFill>
            </a:endParaRPr>
          </a:p>
        </p:txBody>
      </p:sp>
      <p:sp>
        <p:nvSpPr>
          <p:cNvPr id="3075" name="Rectangle 3"/>
          <p:cNvSpPr>
            <a:spLocks noGrp="1" noChangeArrowheads="1"/>
          </p:cNvSpPr>
          <p:nvPr>
            <p:ph type="subTitle" idx="1"/>
          </p:nvPr>
        </p:nvSpPr>
        <p:spPr>
          <a:xfrm>
            <a:off x="1547664" y="4077072"/>
            <a:ext cx="7010400" cy="1600200"/>
          </a:xfrm>
        </p:spPr>
        <p:txBody>
          <a:bodyPr/>
          <a:lstStyle/>
          <a:p>
            <a:pPr algn="r" eaLnBrk="1" hangingPunct="1">
              <a:lnSpc>
                <a:spcPct val="90000"/>
              </a:lnSpc>
            </a:pPr>
            <a:r>
              <a:rPr lang="ja-JP" altLang="en-US" dirty="0"/>
              <a:t>原水爆禁止世界大会起草委員長</a:t>
            </a:r>
            <a:endParaRPr lang="en-US" altLang="ja-JP" dirty="0"/>
          </a:p>
          <a:p>
            <a:pPr algn="r" eaLnBrk="1" hangingPunct="1">
              <a:lnSpc>
                <a:spcPct val="90000"/>
              </a:lnSpc>
            </a:pPr>
            <a:r>
              <a:rPr lang="ja-JP" altLang="en-US" dirty="0"/>
              <a:t>関西学院大学法学部教授　　</a:t>
            </a:r>
            <a:endParaRPr lang="en-US" altLang="ja-JP" dirty="0"/>
          </a:p>
          <a:p>
            <a:pPr algn="r" eaLnBrk="1" hangingPunct="1">
              <a:lnSpc>
                <a:spcPct val="90000"/>
              </a:lnSpc>
            </a:pPr>
            <a:r>
              <a:rPr lang="ja-JP" altLang="en-US" sz="3600" dirty="0"/>
              <a:t>冨田宏治</a:t>
            </a:r>
            <a:endParaRPr lang="en-US" altLang="ja-JP" sz="3600" dirty="0"/>
          </a:p>
        </p:txBody>
      </p:sp>
    </p:spTree>
    <p:extLst>
      <p:ext uri="{BB962C8B-B14F-4D97-AF65-F5344CB8AC3E}">
        <p14:creationId xmlns:p14="http://schemas.microsoft.com/office/powerpoint/2010/main" val="704657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5400" dirty="0" smtClean="0"/>
              <a:t>安倍政権の終わりの始まり</a:t>
            </a:r>
            <a:endParaRPr kumimoji="1" lang="ja-JP" altLang="en-US" sz="5400" dirty="0"/>
          </a:p>
        </p:txBody>
      </p:sp>
      <p:sp>
        <p:nvSpPr>
          <p:cNvPr id="5" name="コンテンツ プレースホルダー 4"/>
          <p:cNvSpPr>
            <a:spLocks noGrp="1"/>
          </p:cNvSpPr>
          <p:nvPr>
            <p:ph idx="1"/>
          </p:nvPr>
        </p:nvSpPr>
        <p:spPr>
          <a:xfrm>
            <a:off x="3859857" y="1628800"/>
            <a:ext cx="4715818" cy="4412704"/>
          </a:xfrm>
        </p:spPr>
        <p:txBody>
          <a:bodyPr/>
          <a:lstStyle/>
          <a:p>
            <a:r>
              <a:rPr kumimoji="1" lang="ja-JP" altLang="en-US" dirty="0" smtClean="0"/>
              <a:t>森友問題、加計問題の噴出。稲田失言。魔の２回生議員。</a:t>
            </a:r>
            <a:r>
              <a:rPr kumimoji="1" lang="ja-JP" altLang="en-US" dirty="0" smtClean="0">
                <a:solidFill>
                  <a:srgbClr val="FF0000"/>
                </a:solidFill>
              </a:rPr>
              <a:t>安倍首相への信頼感が劇的に揺らぐ</a:t>
            </a:r>
            <a:r>
              <a:rPr kumimoji="1" lang="ja-JP" altLang="en-US" dirty="0" smtClean="0"/>
              <a:t>。</a:t>
            </a:r>
            <a:endParaRPr kumimoji="1" lang="en-US" altLang="ja-JP" dirty="0" smtClean="0"/>
          </a:p>
          <a:p>
            <a:r>
              <a:rPr lang="ja-JP" altLang="en-US" dirty="0" smtClean="0"/>
              <a:t>東京都議選における自民党の歴史的な惨敗。</a:t>
            </a:r>
            <a:endParaRPr lang="en-US" altLang="ja-JP" dirty="0" smtClean="0"/>
          </a:p>
          <a:p>
            <a:r>
              <a:rPr kumimoji="1" lang="ja-JP" altLang="en-US" dirty="0" smtClean="0"/>
              <a:t>世論調査における内閣支持率の劇的低下。</a:t>
            </a:r>
            <a:endParaRPr kumimoji="1" lang="en-US" altLang="ja-JP" dirty="0" smtClean="0"/>
          </a:p>
          <a:p>
            <a:r>
              <a:rPr lang="ja-JP" altLang="en-US" dirty="0" smtClean="0">
                <a:solidFill>
                  <a:srgbClr val="FF0000"/>
                </a:solidFill>
              </a:rPr>
              <a:t>安倍「一強」の崩壊</a:t>
            </a:r>
            <a:endParaRPr kumimoji="1" lang="ja-JP" altLang="en-US" dirty="0">
              <a:solidFill>
                <a:srgbClr val="FF0000"/>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6" y="1844824"/>
            <a:ext cx="3285181" cy="200823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11" y="4069080"/>
            <a:ext cx="3285182" cy="1972424"/>
          </a:xfrm>
          <a:prstGeom prst="rect">
            <a:avLst/>
          </a:prstGeom>
        </p:spPr>
      </p:pic>
    </p:spTree>
    <p:extLst>
      <p:ext uri="{BB962C8B-B14F-4D97-AF65-F5344CB8AC3E}">
        <p14:creationId xmlns:p14="http://schemas.microsoft.com/office/powerpoint/2010/main" val="1542545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改憲勢力が参議院の２</a:t>
            </a:r>
            <a:r>
              <a:rPr lang="en-US" altLang="ja-JP" sz="4000" dirty="0"/>
              <a:t>/</a:t>
            </a:r>
            <a:r>
              <a:rPr lang="ja-JP" altLang="en-US" sz="4000" dirty="0"/>
              <a:t>３を確保</a:t>
            </a:r>
            <a:endParaRPr kumimoji="1" lang="ja-JP" altLang="en-US" sz="4000" dirty="0"/>
          </a:p>
        </p:txBody>
      </p:sp>
      <p:sp>
        <p:nvSpPr>
          <p:cNvPr id="3" name="コンテンツ プレースホルダー 2"/>
          <p:cNvSpPr>
            <a:spLocks noGrp="1"/>
          </p:cNvSpPr>
          <p:nvPr>
            <p:ph idx="1"/>
          </p:nvPr>
        </p:nvSpPr>
        <p:spPr>
          <a:xfrm>
            <a:off x="3347864" y="1752600"/>
            <a:ext cx="5219874" cy="4412704"/>
          </a:xfrm>
        </p:spPr>
        <p:txBody>
          <a:bodyPr/>
          <a:lstStyle/>
          <a:p>
            <a:r>
              <a:rPr kumimoji="1" lang="ja-JP" altLang="en-US" dirty="0"/>
              <a:t>改憲勢力</a:t>
            </a:r>
            <a:endParaRPr kumimoji="1" lang="en-US" altLang="ja-JP" dirty="0"/>
          </a:p>
          <a:p>
            <a:pPr marL="471487" lvl="1" indent="0">
              <a:buNone/>
            </a:pPr>
            <a:r>
              <a:rPr lang="ja-JP" altLang="en-US" dirty="0"/>
              <a:t>自　民　　　</a:t>
            </a:r>
            <a:r>
              <a:rPr lang="en-US" altLang="ja-JP" dirty="0"/>
              <a:t>56</a:t>
            </a:r>
            <a:r>
              <a:rPr lang="ja-JP" altLang="en-US" dirty="0"/>
              <a:t>　　　</a:t>
            </a:r>
            <a:r>
              <a:rPr lang="en-US" altLang="ja-JP" dirty="0"/>
              <a:t>66</a:t>
            </a:r>
            <a:r>
              <a:rPr lang="ja-JP" altLang="en-US" dirty="0"/>
              <a:t>　　　</a:t>
            </a:r>
            <a:r>
              <a:rPr lang="en-US" altLang="ja-JP" dirty="0"/>
              <a:t>122</a:t>
            </a:r>
          </a:p>
          <a:p>
            <a:pPr marL="471487" lvl="1" indent="0">
              <a:buNone/>
            </a:pPr>
            <a:r>
              <a:rPr kumimoji="1" lang="ja-JP" altLang="en-US" dirty="0"/>
              <a:t>公　明　　　</a:t>
            </a:r>
            <a:r>
              <a:rPr kumimoji="1" lang="en-US" altLang="ja-JP" dirty="0"/>
              <a:t>14</a:t>
            </a:r>
            <a:r>
              <a:rPr kumimoji="1" lang="ja-JP" altLang="en-US" dirty="0"/>
              <a:t>　　　</a:t>
            </a:r>
            <a:r>
              <a:rPr kumimoji="1" lang="en-US" altLang="ja-JP" dirty="0"/>
              <a:t>11</a:t>
            </a:r>
            <a:r>
              <a:rPr kumimoji="1" lang="ja-JP" altLang="en-US" dirty="0"/>
              <a:t>　　　　</a:t>
            </a:r>
            <a:r>
              <a:rPr kumimoji="1" lang="en-US" altLang="ja-JP" dirty="0"/>
              <a:t>25</a:t>
            </a:r>
          </a:p>
          <a:p>
            <a:pPr marL="471487" lvl="1" indent="0">
              <a:buNone/>
            </a:pPr>
            <a:r>
              <a:rPr lang="ja-JP" altLang="en-US" dirty="0"/>
              <a:t>維　新　　　　</a:t>
            </a:r>
            <a:r>
              <a:rPr lang="en-US" altLang="ja-JP" dirty="0"/>
              <a:t>7</a:t>
            </a:r>
            <a:r>
              <a:rPr lang="ja-JP" altLang="en-US" dirty="0"/>
              <a:t>　　　　</a:t>
            </a:r>
            <a:r>
              <a:rPr lang="en-US" altLang="ja-JP" dirty="0"/>
              <a:t>5</a:t>
            </a:r>
            <a:r>
              <a:rPr lang="ja-JP" altLang="en-US" dirty="0"/>
              <a:t>　　　　</a:t>
            </a:r>
            <a:r>
              <a:rPr lang="en-US" altLang="ja-JP" dirty="0"/>
              <a:t>12</a:t>
            </a:r>
          </a:p>
          <a:p>
            <a:pPr marL="471487" lvl="1" indent="0">
              <a:buNone/>
            </a:pPr>
            <a:r>
              <a:rPr kumimoji="1" lang="ja-JP" altLang="en-US" dirty="0"/>
              <a:t>こころ　　　</a:t>
            </a:r>
            <a:r>
              <a:rPr lang="ja-JP" altLang="en-US" dirty="0" smtClean="0"/>
              <a:t> </a:t>
            </a:r>
            <a:r>
              <a:rPr kumimoji="1" lang="ja-JP" altLang="en-US" dirty="0"/>
              <a:t>　</a:t>
            </a:r>
            <a:r>
              <a:rPr kumimoji="1" lang="en-US" altLang="ja-JP" dirty="0"/>
              <a:t>0</a:t>
            </a:r>
            <a:r>
              <a:rPr kumimoji="1" lang="ja-JP" altLang="en-US" dirty="0"/>
              <a:t>　　　　</a:t>
            </a:r>
            <a:r>
              <a:rPr kumimoji="1" lang="en-US" altLang="ja-JP" dirty="0"/>
              <a:t>3</a:t>
            </a:r>
            <a:r>
              <a:rPr kumimoji="1" lang="ja-JP" altLang="en-US" dirty="0"/>
              <a:t>　　　　　</a:t>
            </a:r>
            <a:r>
              <a:rPr kumimoji="1" lang="en-US" altLang="ja-JP" dirty="0"/>
              <a:t>3</a:t>
            </a:r>
          </a:p>
          <a:p>
            <a:pPr marL="471487" lvl="1" indent="0">
              <a:buNone/>
            </a:pPr>
            <a:r>
              <a:rPr lang="ja-JP" altLang="en-US" u="sng" dirty="0"/>
              <a:t>無所属　　</a:t>
            </a:r>
            <a:r>
              <a:rPr lang="ja-JP" altLang="en-US" u="sng" dirty="0" smtClean="0"/>
              <a:t>　 </a:t>
            </a:r>
            <a:r>
              <a:rPr lang="en-US" altLang="ja-JP" u="sng" dirty="0" smtClean="0"/>
              <a:t>0</a:t>
            </a:r>
            <a:r>
              <a:rPr lang="ja-JP" altLang="en-US" u="sng" dirty="0"/>
              <a:t>　　　　</a:t>
            </a:r>
            <a:r>
              <a:rPr lang="en-US" altLang="ja-JP" u="sng" dirty="0"/>
              <a:t>4</a:t>
            </a:r>
            <a:r>
              <a:rPr lang="ja-JP" altLang="en-US" u="sng" dirty="0"/>
              <a:t>　　　　　</a:t>
            </a:r>
            <a:r>
              <a:rPr lang="en-US" altLang="ja-JP" u="sng" dirty="0"/>
              <a:t>4</a:t>
            </a:r>
          </a:p>
          <a:p>
            <a:pPr marL="471487" lvl="1" indent="0">
              <a:buNone/>
            </a:pPr>
            <a:r>
              <a:rPr kumimoji="1" lang="ja-JP" altLang="en-US" dirty="0"/>
              <a:t>　計　　　　　７７　　　</a:t>
            </a:r>
            <a:r>
              <a:rPr kumimoji="1" lang="en-US" altLang="ja-JP" dirty="0"/>
              <a:t>89</a:t>
            </a:r>
            <a:r>
              <a:rPr kumimoji="1" lang="ja-JP" altLang="en-US" dirty="0"/>
              <a:t>　　</a:t>
            </a:r>
            <a:r>
              <a:rPr kumimoji="1" lang="en-US" altLang="ja-JP" dirty="0"/>
              <a:t>166</a:t>
            </a:r>
          </a:p>
          <a:p>
            <a:r>
              <a:rPr lang="ja-JP" altLang="en-US" dirty="0">
                <a:solidFill>
                  <a:srgbClr val="FF0000"/>
                </a:solidFill>
              </a:rPr>
              <a:t>改憲発議に必要な</a:t>
            </a:r>
            <a:r>
              <a:rPr lang="en-US" altLang="ja-JP" dirty="0">
                <a:solidFill>
                  <a:srgbClr val="FF0000"/>
                </a:solidFill>
              </a:rPr>
              <a:t>2/3</a:t>
            </a:r>
            <a:r>
              <a:rPr lang="ja-JP" altLang="en-US" dirty="0">
                <a:solidFill>
                  <a:srgbClr val="FF0000"/>
                </a:solidFill>
              </a:rPr>
              <a:t>＝</a:t>
            </a:r>
            <a:r>
              <a:rPr lang="en-US" altLang="ja-JP" dirty="0">
                <a:solidFill>
                  <a:srgbClr val="FF0000"/>
                </a:solidFill>
              </a:rPr>
              <a:t>162</a:t>
            </a:r>
            <a:r>
              <a:rPr lang="ja-JP" altLang="en-US" dirty="0">
                <a:solidFill>
                  <a:srgbClr val="FF0000"/>
                </a:solidFill>
              </a:rPr>
              <a:t>を改憲</a:t>
            </a:r>
            <a:r>
              <a:rPr lang="en-US" altLang="ja-JP" dirty="0">
                <a:solidFill>
                  <a:srgbClr val="FF0000"/>
                </a:solidFill>
              </a:rPr>
              <a:t>4</a:t>
            </a:r>
            <a:r>
              <a:rPr lang="ja-JP" altLang="en-US" dirty="0">
                <a:solidFill>
                  <a:srgbClr val="FF0000"/>
                </a:solidFill>
              </a:rPr>
              <a:t>党で超える</a:t>
            </a:r>
            <a:endParaRPr kumimoji="1" lang="ja-JP" altLang="en-US" dirty="0">
              <a:solidFill>
                <a:srgbClr val="FF0000"/>
              </a:solidFill>
            </a:endParaRPr>
          </a:p>
        </p:txBody>
      </p:sp>
      <p:pic>
        <p:nvPicPr>
          <p:cNvPr id="5" name="Picture 2" descr="C:\Users\TOMIDA KOUJI\Dropbox\Camera Uploads\2016-07-11 05.1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292464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9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a:t>改憲勢力が</a:t>
            </a:r>
            <a:r>
              <a:rPr kumimoji="1" lang="en-US" altLang="ja-JP" sz="4800" dirty="0"/>
              <a:t>89</a:t>
            </a:r>
            <a:r>
              <a:rPr kumimoji="1" lang="ja-JP" altLang="en-US" sz="4800" dirty="0"/>
              <a:t>→</a:t>
            </a:r>
            <a:r>
              <a:rPr kumimoji="1" lang="en-US" altLang="ja-JP" sz="4800" dirty="0"/>
              <a:t>77</a:t>
            </a:r>
            <a:r>
              <a:rPr kumimoji="1" lang="ja-JP" altLang="en-US" sz="4800" dirty="0"/>
              <a:t>と</a:t>
            </a:r>
            <a:r>
              <a:rPr kumimoji="1" lang="en-US" altLang="ja-JP" sz="4800" dirty="0"/>
              <a:t>12</a:t>
            </a:r>
            <a:r>
              <a:rPr kumimoji="1" lang="ja-JP" altLang="en-US" sz="4800" dirty="0"/>
              <a:t>減！</a:t>
            </a:r>
          </a:p>
        </p:txBody>
      </p:sp>
      <p:sp>
        <p:nvSpPr>
          <p:cNvPr id="3" name="コンテンツ プレースホルダー 2"/>
          <p:cNvSpPr>
            <a:spLocks noGrp="1"/>
          </p:cNvSpPr>
          <p:nvPr>
            <p:ph idx="1"/>
          </p:nvPr>
        </p:nvSpPr>
        <p:spPr>
          <a:xfrm>
            <a:off x="566737" y="1628800"/>
            <a:ext cx="5733455" cy="4464496"/>
          </a:xfrm>
        </p:spPr>
        <p:txBody>
          <a:bodyPr/>
          <a:lstStyle/>
          <a:p>
            <a:r>
              <a:rPr kumimoji="1" lang="ja-JP" altLang="en-US" sz="2400" dirty="0"/>
              <a:t>安倍自公政権とメディアによる徹底した改憲隠しにも関わらず、改憲勢力は前回</a:t>
            </a:r>
            <a:r>
              <a:rPr kumimoji="1" lang="en-US" altLang="ja-JP" sz="2400" dirty="0"/>
              <a:t>89</a:t>
            </a:r>
            <a:r>
              <a:rPr kumimoji="1" lang="ja-JP" altLang="en-US" sz="2400" dirty="0"/>
              <a:t>から</a:t>
            </a:r>
            <a:r>
              <a:rPr kumimoji="1" lang="en-US" altLang="ja-JP" sz="2400" dirty="0"/>
              <a:t>77</a:t>
            </a:r>
            <a:r>
              <a:rPr kumimoji="1" lang="ja-JP" altLang="en-US" sz="2400" dirty="0"/>
              <a:t>へ</a:t>
            </a:r>
            <a:r>
              <a:rPr kumimoji="1" lang="en-US" altLang="ja-JP" sz="2400" dirty="0"/>
              <a:t>12</a:t>
            </a:r>
            <a:r>
              <a:rPr kumimoji="1" lang="ja-JP" altLang="en-US" sz="2400" dirty="0"/>
              <a:t>減</a:t>
            </a:r>
            <a:endParaRPr kumimoji="1" lang="en-US" altLang="ja-JP" sz="2400" dirty="0"/>
          </a:p>
          <a:p>
            <a:r>
              <a:rPr lang="en-US" altLang="ja-JP" sz="2400" dirty="0">
                <a:solidFill>
                  <a:srgbClr val="FF0000"/>
                </a:solidFill>
              </a:rPr>
              <a:t>32</a:t>
            </a:r>
            <a:r>
              <a:rPr lang="ja-JP" altLang="en-US" sz="2400" dirty="0">
                <a:solidFill>
                  <a:srgbClr val="FF0000"/>
                </a:solidFill>
              </a:rPr>
              <a:t>の</a:t>
            </a:r>
            <a:r>
              <a:rPr lang="en-US" altLang="ja-JP" sz="2400" dirty="0">
                <a:solidFill>
                  <a:srgbClr val="FF0000"/>
                </a:solidFill>
              </a:rPr>
              <a:t>1</a:t>
            </a:r>
            <a:r>
              <a:rPr lang="ja-JP" altLang="en-US" sz="2400" dirty="0">
                <a:solidFill>
                  <a:srgbClr val="FF0000"/>
                </a:solidFill>
              </a:rPr>
              <a:t>人区における野党統一候補が</a:t>
            </a:r>
            <a:r>
              <a:rPr lang="en-US" altLang="ja-JP" sz="2400" dirty="0">
                <a:solidFill>
                  <a:srgbClr val="FF0000"/>
                </a:solidFill>
              </a:rPr>
              <a:t>11</a:t>
            </a:r>
            <a:r>
              <a:rPr lang="ja-JP" altLang="en-US" sz="2400" dirty="0">
                <a:solidFill>
                  <a:srgbClr val="FF0000"/>
                </a:solidFill>
              </a:rPr>
              <a:t>勝</a:t>
            </a:r>
            <a:r>
              <a:rPr lang="en-US" altLang="ja-JP" sz="2400" dirty="0">
                <a:solidFill>
                  <a:srgbClr val="FF0000"/>
                </a:solidFill>
              </a:rPr>
              <a:t>21</a:t>
            </a:r>
            <a:r>
              <a:rPr lang="ja-JP" altLang="en-US" sz="2400" dirty="0">
                <a:solidFill>
                  <a:srgbClr val="FF0000"/>
                </a:solidFill>
              </a:rPr>
              <a:t>敗と健闘した結果</a:t>
            </a:r>
            <a:endParaRPr lang="en-US" altLang="ja-JP" sz="2400" dirty="0">
              <a:solidFill>
                <a:srgbClr val="FF0000"/>
              </a:solidFill>
            </a:endParaRPr>
          </a:p>
          <a:p>
            <a:r>
              <a:rPr kumimoji="1" lang="en-US" altLang="ja-JP" sz="2400" dirty="0"/>
              <a:t>3</a:t>
            </a:r>
            <a:r>
              <a:rPr kumimoji="1" lang="ja-JP" altLang="en-US" sz="2400" dirty="0"/>
              <a:t>年後の</a:t>
            </a:r>
            <a:r>
              <a:rPr kumimoji="1" lang="en-US" altLang="ja-JP" sz="2400" dirty="0"/>
              <a:t>2019</a:t>
            </a:r>
            <a:r>
              <a:rPr kumimoji="1" lang="ja-JP" altLang="en-US" sz="2400" dirty="0"/>
              <a:t>年参議院議員選挙で、改憲勢力が引き続き</a:t>
            </a:r>
            <a:r>
              <a:rPr kumimoji="1" lang="en-US" altLang="ja-JP" sz="2400" dirty="0"/>
              <a:t>2/3</a:t>
            </a:r>
            <a:r>
              <a:rPr kumimoji="1" lang="ja-JP" altLang="en-US" sz="2400" dirty="0"/>
              <a:t>を確保するのは至難の技（次回の改憲ラインは</a:t>
            </a:r>
            <a:r>
              <a:rPr kumimoji="1" lang="en-US" altLang="ja-JP" sz="2400" dirty="0"/>
              <a:t>85</a:t>
            </a:r>
            <a:r>
              <a:rPr kumimoji="1" lang="ja-JP" altLang="en-US" sz="2400" dirty="0"/>
              <a:t>）</a:t>
            </a:r>
            <a:endParaRPr kumimoji="1" lang="en-US" altLang="ja-JP" sz="2400" dirty="0"/>
          </a:p>
          <a:p>
            <a:r>
              <a:rPr kumimoji="1" lang="ja-JP" altLang="en-US" sz="2400" dirty="0">
                <a:solidFill>
                  <a:srgbClr val="C00000"/>
                </a:solidFill>
              </a:rPr>
              <a:t>せっかく確保した参議院での</a:t>
            </a:r>
            <a:r>
              <a:rPr kumimoji="1" lang="en-US" altLang="ja-JP" sz="2400" dirty="0">
                <a:solidFill>
                  <a:srgbClr val="C00000"/>
                </a:solidFill>
              </a:rPr>
              <a:t>2/3</a:t>
            </a:r>
            <a:r>
              <a:rPr kumimoji="1" lang="ja-JP" altLang="en-US" sz="2400" dirty="0">
                <a:solidFill>
                  <a:srgbClr val="C00000"/>
                </a:solidFill>
              </a:rPr>
              <a:t>だが、タイムリミットは</a:t>
            </a:r>
            <a:r>
              <a:rPr kumimoji="1" lang="en-US" altLang="ja-JP" sz="2400" dirty="0">
                <a:solidFill>
                  <a:srgbClr val="C00000"/>
                </a:solidFill>
              </a:rPr>
              <a:t>3</a:t>
            </a:r>
            <a:r>
              <a:rPr kumimoji="1" lang="ja-JP" altLang="en-US" sz="2400" dirty="0">
                <a:solidFill>
                  <a:srgbClr val="C00000"/>
                </a:solidFill>
              </a:rPr>
              <a:t>年間</a:t>
            </a:r>
            <a:endParaRPr kumimoji="1" lang="en-US" altLang="ja-JP" sz="2400" dirty="0">
              <a:solidFill>
                <a:srgbClr val="C00000"/>
              </a:solidFill>
            </a:endParaRPr>
          </a:p>
          <a:p>
            <a:r>
              <a:rPr kumimoji="1" lang="ja-JP" altLang="en-US" sz="2400" dirty="0"/>
              <a:t>安倍首相はワンチャンスを活かせるか</a:t>
            </a:r>
            <a:endParaRPr kumimoji="1" lang="en-US" altLang="ja-JP" sz="2400" dirty="0"/>
          </a:p>
          <a:p>
            <a:pPr marL="0" indent="0">
              <a:buNone/>
            </a:pPr>
            <a:endParaRPr kumimoji="1" lang="en-US" altLang="ja-JP" sz="2400" dirty="0"/>
          </a:p>
          <a:p>
            <a:endParaRPr kumimoji="1" lang="ja-JP" altLang="en-US" sz="2400" dirty="0"/>
          </a:p>
        </p:txBody>
      </p:sp>
      <p:pic>
        <p:nvPicPr>
          <p:cNvPr id="2050" name="Picture 2" descr="C:\Users\TOMIDA KOUJI\Dropbox\Camera Uploads\2016-07-11 09.08.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28800"/>
            <a:ext cx="2439981" cy="436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t>安倍政治との闘いの新たな段階</a:t>
            </a:r>
            <a:endParaRPr kumimoji="1" lang="ja-JP" altLang="en-US" sz="4400" dirty="0"/>
          </a:p>
        </p:txBody>
      </p:sp>
      <p:sp>
        <p:nvSpPr>
          <p:cNvPr id="3" name="コンテンツ プレースホルダー 2"/>
          <p:cNvSpPr>
            <a:spLocks noGrp="1"/>
          </p:cNvSpPr>
          <p:nvPr>
            <p:ph idx="1"/>
          </p:nvPr>
        </p:nvSpPr>
        <p:spPr>
          <a:xfrm>
            <a:off x="3203848" y="1752600"/>
            <a:ext cx="5363890" cy="4267200"/>
          </a:xfrm>
        </p:spPr>
        <p:txBody>
          <a:bodyPr/>
          <a:lstStyle/>
          <a:p>
            <a:r>
              <a:rPr kumimoji="1" lang="ja-JP" altLang="en-US" sz="2800" dirty="0"/>
              <a:t>安倍政治との改憲をめぐる全面的な対決が始まる</a:t>
            </a:r>
            <a:endParaRPr kumimoji="1" lang="en-US" altLang="ja-JP" sz="2800" dirty="0"/>
          </a:p>
          <a:p>
            <a:r>
              <a:rPr lang="ja-JP" altLang="en-US" sz="2800" dirty="0">
                <a:solidFill>
                  <a:srgbClr val="FF0000"/>
                </a:solidFill>
              </a:rPr>
              <a:t>タイムリミットは</a:t>
            </a:r>
            <a:r>
              <a:rPr lang="en-US" altLang="ja-JP" sz="2800" dirty="0">
                <a:solidFill>
                  <a:srgbClr val="FF0000"/>
                </a:solidFill>
              </a:rPr>
              <a:t>3</a:t>
            </a:r>
            <a:r>
              <a:rPr lang="ja-JP" altLang="en-US" sz="2800" dirty="0">
                <a:solidFill>
                  <a:srgbClr val="FF0000"/>
                </a:solidFill>
              </a:rPr>
              <a:t>年間</a:t>
            </a:r>
            <a:r>
              <a:rPr lang="en-US" altLang="ja-JP" sz="2800" dirty="0"/>
              <a:t>―</a:t>
            </a:r>
            <a:r>
              <a:rPr lang="ja-JP" altLang="en-US" sz="2800" dirty="0"/>
              <a:t>次回参院選で</a:t>
            </a:r>
            <a:r>
              <a:rPr lang="en-US" altLang="ja-JP" sz="2800" dirty="0"/>
              <a:t>2/3</a:t>
            </a:r>
            <a:r>
              <a:rPr lang="ja-JP" altLang="en-US" sz="2800" dirty="0"/>
              <a:t>確保は至難の技</a:t>
            </a:r>
            <a:endParaRPr lang="en-US" altLang="ja-JP" sz="2800" dirty="0"/>
          </a:p>
          <a:p>
            <a:r>
              <a:rPr kumimoji="1" lang="ja-JP" altLang="en-US" sz="2800" dirty="0"/>
              <a:t>安倍晋三は、このワンチャンスを活かすために必死の覚悟で攻め込んでくる</a:t>
            </a:r>
            <a:endParaRPr kumimoji="1" lang="en-US" altLang="ja-JP" sz="2800" dirty="0"/>
          </a:p>
          <a:p>
            <a:r>
              <a:rPr lang="ja-JP" altLang="en-US" sz="2800" dirty="0">
                <a:solidFill>
                  <a:srgbClr val="C00000"/>
                </a:solidFill>
              </a:rPr>
              <a:t>立憲主義・民主主義・平和主義を守る闘いの正念場の</a:t>
            </a:r>
            <a:r>
              <a:rPr lang="en-US" altLang="ja-JP" sz="2800" dirty="0">
                <a:solidFill>
                  <a:srgbClr val="C00000"/>
                </a:solidFill>
              </a:rPr>
              <a:t>3</a:t>
            </a:r>
            <a:r>
              <a:rPr lang="ja-JP" altLang="en-US" sz="2800" dirty="0">
                <a:solidFill>
                  <a:srgbClr val="C00000"/>
                </a:solidFill>
              </a:rPr>
              <a:t>年間に</a:t>
            </a:r>
            <a:endParaRPr kumimoji="1" lang="en-US" altLang="ja-JP" sz="2800" dirty="0">
              <a:solidFill>
                <a:srgbClr val="C00000"/>
              </a:solidFill>
            </a:endParaRPr>
          </a:p>
          <a:p>
            <a:endParaRPr kumimoji="1" lang="ja-JP" altLang="en-US" sz="2800" dirty="0"/>
          </a:p>
        </p:txBody>
      </p:sp>
      <p:pic>
        <p:nvPicPr>
          <p:cNvPr id="5122" name="Picture 2" descr="安倍晋三 に対する画像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280831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政治的激動の時代が始まった⑤</a:t>
            </a:r>
          </a:p>
        </p:txBody>
      </p:sp>
      <p:sp>
        <p:nvSpPr>
          <p:cNvPr id="7" name="コンテンツ プレースホルダー 6"/>
          <p:cNvSpPr>
            <a:spLocks noGrp="1"/>
          </p:cNvSpPr>
          <p:nvPr>
            <p:ph idx="1"/>
          </p:nvPr>
        </p:nvSpPr>
        <p:spPr>
          <a:xfrm>
            <a:off x="566738" y="1752600"/>
            <a:ext cx="8001000" cy="2468488"/>
          </a:xfrm>
        </p:spPr>
        <p:txBody>
          <a:bodyPr/>
          <a:lstStyle/>
          <a:p>
            <a:r>
              <a:rPr lang="ja-JP" altLang="en-US" dirty="0"/>
              <a:t>安倍暴走政権の「戦争する国づくり」に抗して</a:t>
            </a:r>
            <a:endParaRPr lang="en-US" altLang="ja-JP" dirty="0"/>
          </a:p>
          <a:p>
            <a:pPr lvl="1"/>
            <a:r>
              <a:rPr lang="ja-JP" altLang="en-US" dirty="0"/>
              <a:t>立憲主義・民主主義・平和主義・個人の尊厳</a:t>
            </a:r>
            <a:endParaRPr lang="en-US" altLang="ja-JP" dirty="0"/>
          </a:p>
          <a:p>
            <a:pPr lvl="1"/>
            <a:r>
              <a:rPr lang="en-US" altLang="ja-JP" dirty="0"/>
              <a:t>SEALDs</a:t>
            </a:r>
            <a:r>
              <a:rPr lang="ja-JP" altLang="en-US" dirty="0" err="1"/>
              <a:t>、</a:t>
            </a:r>
            <a:r>
              <a:rPr lang="ja-JP" altLang="en-US" dirty="0"/>
              <a:t>ママの会など市民連合の声に応えて</a:t>
            </a:r>
            <a:endParaRPr lang="en-US" altLang="ja-JP" dirty="0"/>
          </a:p>
          <a:p>
            <a:pPr lvl="1"/>
            <a:r>
              <a:rPr lang="ja-JP" altLang="en-US" dirty="0"/>
              <a:t>「市民と野党との共闘」と野党統一候補</a:t>
            </a:r>
            <a:endParaRPr lang="en-US" altLang="ja-JP" dirty="0"/>
          </a:p>
          <a:p>
            <a:r>
              <a:rPr lang="ja-JP" altLang="en-US" dirty="0"/>
              <a:t>野党連合政権の展望の下に</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293096"/>
            <a:ext cx="7776864" cy="2052729"/>
          </a:xfrm>
          <a:prstGeom prst="rect">
            <a:avLst/>
          </a:prstGeom>
        </p:spPr>
      </p:pic>
    </p:spTree>
    <p:extLst>
      <p:ext uri="{BB962C8B-B14F-4D97-AF65-F5344CB8AC3E}">
        <p14:creationId xmlns:p14="http://schemas.microsoft.com/office/powerpoint/2010/main" val="34502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kumimoji="1" lang="ja-JP" altLang="en-US" sz="4400" dirty="0"/>
              <a:t>政治的激動の時代が始まった⑥</a:t>
            </a:r>
          </a:p>
        </p:txBody>
      </p:sp>
      <p:sp>
        <p:nvSpPr>
          <p:cNvPr id="17" name="コンテンツ プレースホルダー 16"/>
          <p:cNvSpPr>
            <a:spLocks noGrp="1"/>
          </p:cNvSpPr>
          <p:nvPr>
            <p:ph idx="1"/>
          </p:nvPr>
        </p:nvSpPr>
        <p:spPr>
          <a:xfrm>
            <a:off x="2627554" y="1667033"/>
            <a:ext cx="5924662" cy="4556720"/>
          </a:xfrm>
        </p:spPr>
        <p:txBody>
          <a:bodyPr/>
          <a:lstStyle/>
          <a:p>
            <a:r>
              <a:rPr kumimoji="1" lang="ja-JP" altLang="en-US" sz="2800" dirty="0"/>
              <a:t>衆議院総選挙でも野党統一候補をー民新、共産、自由、社民が確認</a:t>
            </a:r>
            <a:endParaRPr kumimoji="1" lang="en-US" altLang="ja-JP" sz="2800" dirty="0"/>
          </a:p>
          <a:p>
            <a:r>
              <a:rPr lang="ja-JP" altLang="en-US" sz="2800" dirty="0">
                <a:solidFill>
                  <a:srgbClr val="C00000"/>
                </a:solidFill>
              </a:rPr>
              <a:t>朝日、毎日、日経などの試算では、小選挙区</a:t>
            </a:r>
            <a:r>
              <a:rPr lang="en-US" altLang="ja-JP" sz="2800" dirty="0">
                <a:solidFill>
                  <a:srgbClr val="C00000"/>
                </a:solidFill>
              </a:rPr>
              <a:t>59</a:t>
            </a:r>
            <a:r>
              <a:rPr lang="ja-JP" altLang="en-US" sz="2800" dirty="0">
                <a:solidFill>
                  <a:srgbClr val="C00000"/>
                </a:solidFill>
              </a:rPr>
              <a:t>～</a:t>
            </a:r>
            <a:r>
              <a:rPr lang="en-US" altLang="ja-JP" sz="2800" dirty="0">
                <a:solidFill>
                  <a:srgbClr val="C00000"/>
                </a:solidFill>
              </a:rPr>
              <a:t>61</a:t>
            </a:r>
            <a:r>
              <a:rPr lang="ja-JP" altLang="en-US" sz="2800" dirty="0">
                <a:solidFill>
                  <a:srgbClr val="C00000"/>
                </a:solidFill>
              </a:rPr>
              <a:t>で与野党逆転</a:t>
            </a:r>
            <a:endParaRPr lang="en-US" altLang="ja-JP" sz="2800" dirty="0">
              <a:solidFill>
                <a:srgbClr val="C00000"/>
              </a:solidFill>
            </a:endParaRPr>
          </a:p>
          <a:p>
            <a:pPr lvl="1"/>
            <a:r>
              <a:rPr lang="ja-JP" altLang="en-US" sz="2400" dirty="0"/>
              <a:t>自民は単独過半数割れへ</a:t>
            </a:r>
            <a:endParaRPr lang="en-US" altLang="ja-JP" sz="2400" dirty="0"/>
          </a:p>
          <a:p>
            <a:r>
              <a:rPr kumimoji="1" lang="ja-JP" altLang="en-US" sz="2800" dirty="0"/>
              <a:t>「本気の共闘」が実現すれば、逆転選挙区はそれどころではない</a:t>
            </a:r>
            <a:endParaRPr kumimoji="1" lang="en-US" altLang="ja-JP" sz="2800" dirty="0"/>
          </a:p>
          <a:p>
            <a:pPr lvl="1"/>
            <a:r>
              <a:rPr lang="ja-JP" altLang="en-US" sz="2400" dirty="0">
                <a:solidFill>
                  <a:srgbClr val="C00000"/>
                </a:solidFill>
              </a:rPr>
              <a:t>自民党下村幹事長代理によれば、自民党は</a:t>
            </a:r>
            <a:r>
              <a:rPr lang="en-US" altLang="ja-JP" sz="2400" dirty="0">
                <a:solidFill>
                  <a:srgbClr val="C00000"/>
                </a:solidFill>
              </a:rPr>
              <a:t>86</a:t>
            </a:r>
            <a:r>
              <a:rPr lang="ja-JP" altLang="en-US" sz="2400" dirty="0">
                <a:solidFill>
                  <a:srgbClr val="C00000"/>
                </a:solidFill>
              </a:rPr>
              <a:t>選挙区で逆転と予測</a:t>
            </a:r>
            <a:endParaRPr lang="en-US" altLang="ja-JP" sz="2400" dirty="0">
              <a:solidFill>
                <a:srgbClr val="C00000"/>
              </a:solidFill>
            </a:endParaRPr>
          </a:p>
          <a:p>
            <a:pPr lvl="1"/>
            <a:r>
              <a:rPr kumimoji="1" lang="en-US" altLang="ja-JP" sz="2400" dirty="0"/>
              <a:t>88</a:t>
            </a:r>
            <a:r>
              <a:rPr kumimoji="1" lang="ja-JP" altLang="en-US" sz="2400" dirty="0"/>
              <a:t>逆転すれば、自公でも過半数割れ</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675" y="1668262"/>
            <a:ext cx="2052879" cy="2443905"/>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45" y="4187089"/>
            <a:ext cx="1888131" cy="1853515"/>
          </a:xfrm>
          <a:prstGeom prst="rect">
            <a:avLst/>
          </a:prstGeom>
        </p:spPr>
      </p:pic>
    </p:spTree>
    <p:extLst>
      <p:ext uri="{BB962C8B-B14F-4D97-AF65-F5344CB8AC3E}">
        <p14:creationId xmlns:p14="http://schemas.microsoft.com/office/powerpoint/2010/main" val="28727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down)">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down)">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down)">
                                      <p:cBhvr>
                                        <p:cTn id="32"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400" dirty="0"/>
              <a:t>2016</a:t>
            </a:r>
            <a:r>
              <a:rPr kumimoji="1" lang="ja-JP" altLang="en-US" sz="4400" dirty="0"/>
              <a:t>年参議院議員選挙の結果</a:t>
            </a:r>
          </a:p>
        </p:txBody>
      </p:sp>
      <p:sp>
        <p:nvSpPr>
          <p:cNvPr id="3" name="コンテンツ プレースホルダー 2"/>
          <p:cNvSpPr>
            <a:spLocks noGrp="1"/>
          </p:cNvSpPr>
          <p:nvPr>
            <p:ph idx="1"/>
          </p:nvPr>
        </p:nvSpPr>
        <p:spPr>
          <a:xfrm>
            <a:off x="395536" y="1772816"/>
            <a:ext cx="8424936" cy="4320480"/>
          </a:xfrm>
        </p:spPr>
        <p:txBody>
          <a:bodyPr/>
          <a:lstStyle/>
          <a:p>
            <a:r>
              <a:rPr kumimoji="1" lang="ja-JP" altLang="en-US" sz="2400" dirty="0"/>
              <a:t>投票率　</a:t>
            </a:r>
            <a:r>
              <a:rPr kumimoji="1" lang="en-US" altLang="ja-JP" sz="2400" dirty="0"/>
              <a:t>54.70</a:t>
            </a:r>
            <a:r>
              <a:rPr kumimoji="1" lang="ja-JP" altLang="en-US" sz="2400" dirty="0"/>
              <a:t>％←</a:t>
            </a:r>
            <a:r>
              <a:rPr kumimoji="1" lang="en-US" altLang="ja-JP" sz="2400" dirty="0"/>
              <a:t>52.61</a:t>
            </a:r>
            <a:r>
              <a:rPr kumimoji="1" lang="ja-JP" altLang="en-US" sz="2400" dirty="0"/>
              <a:t>％（前回</a:t>
            </a:r>
            <a:r>
              <a:rPr kumimoji="1" lang="en-US" altLang="ja-JP" sz="2400" dirty="0"/>
              <a:t>2013</a:t>
            </a:r>
            <a:r>
              <a:rPr kumimoji="1" lang="ja-JP" altLang="en-US" sz="2400" dirty="0"/>
              <a:t>）</a:t>
            </a:r>
            <a:endParaRPr kumimoji="1" lang="en-US" altLang="ja-JP" sz="2400" dirty="0"/>
          </a:p>
          <a:p>
            <a:pPr lvl="1"/>
            <a:r>
              <a:rPr lang="en-US" altLang="ja-JP" sz="2000" dirty="0"/>
              <a:t>10</a:t>
            </a:r>
            <a:r>
              <a:rPr lang="ja-JP" altLang="en-US" sz="2000" dirty="0"/>
              <a:t>代の増加分を除けば、前回参院選より</a:t>
            </a:r>
            <a:r>
              <a:rPr lang="en-US" altLang="ja-JP" sz="2000" dirty="0"/>
              <a:t>380</a:t>
            </a:r>
            <a:r>
              <a:rPr lang="ja-JP" altLang="en-US" sz="2000" dirty="0"/>
              <a:t>万票程の増に止まる</a:t>
            </a:r>
            <a:endParaRPr lang="en-US" altLang="ja-JP" sz="2000" dirty="0"/>
          </a:p>
          <a:p>
            <a:pPr lvl="1"/>
            <a:r>
              <a:rPr lang="ja-JP" altLang="en-US" sz="2000" dirty="0"/>
              <a:t>今回も「風」は吹かず、止まったまま</a:t>
            </a:r>
            <a:endParaRPr lang="en-US" altLang="ja-JP" sz="2000" dirty="0"/>
          </a:p>
          <a:p>
            <a:pPr lvl="1"/>
            <a:r>
              <a:rPr kumimoji="1" lang="en-US" altLang="ja-JP" sz="2000" dirty="0">
                <a:solidFill>
                  <a:srgbClr val="FF0000"/>
                </a:solidFill>
              </a:rPr>
              <a:t>2000</a:t>
            </a:r>
            <a:r>
              <a:rPr kumimoji="1" lang="ja-JP" altLang="en-US" sz="2000" dirty="0">
                <a:solidFill>
                  <a:srgbClr val="FF0000"/>
                </a:solidFill>
              </a:rPr>
              <a:t>万の大量棄権層の大半は、今回も棄権に止まった</a:t>
            </a:r>
            <a:endParaRPr kumimoji="1" lang="en-US" altLang="ja-JP" sz="2000" dirty="0">
              <a:solidFill>
                <a:srgbClr val="FF0000"/>
              </a:solidFill>
            </a:endParaRPr>
          </a:p>
          <a:p>
            <a:r>
              <a:rPr kumimoji="1" lang="ja-JP" altLang="en-US" sz="2400" dirty="0"/>
              <a:t>衆参比例区での得票の推移</a:t>
            </a:r>
            <a:endParaRPr kumimoji="1" lang="en-US" altLang="ja-JP" sz="2400" dirty="0"/>
          </a:p>
          <a:p>
            <a:pPr marL="471487" lvl="1" indent="0">
              <a:buNone/>
            </a:pPr>
            <a:r>
              <a:rPr lang="ja-JP" altLang="en-US" sz="2000" dirty="0"/>
              <a:t>自民　</a:t>
            </a:r>
            <a:r>
              <a:rPr lang="en-US" altLang="ja-JP" sz="2000" dirty="0">
                <a:solidFill>
                  <a:srgbClr val="C00000"/>
                </a:solidFill>
              </a:rPr>
              <a:t>2011</a:t>
            </a:r>
            <a:r>
              <a:rPr lang="ja-JP" altLang="en-US" sz="2000" dirty="0"/>
              <a:t>←</a:t>
            </a:r>
            <a:r>
              <a:rPr lang="en-US" altLang="ja-JP" sz="2000" dirty="0"/>
              <a:t>1766</a:t>
            </a:r>
            <a:r>
              <a:rPr lang="ja-JP" altLang="en-US" sz="2000" dirty="0"/>
              <a:t>←</a:t>
            </a:r>
            <a:r>
              <a:rPr lang="en-US" altLang="ja-JP" sz="2000" dirty="0"/>
              <a:t>1846</a:t>
            </a:r>
            <a:r>
              <a:rPr lang="ja-JP" altLang="en-US" sz="2000" dirty="0"/>
              <a:t>←</a:t>
            </a:r>
            <a:r>
              <a:rPr lang="en-US" altLang="ja-JP" sz="2000" dirty="0"/>
              <a:t>1662</a:t>
            </a:r>
            <a:r>
              <a:rPr lang="ja-JP" altLang="en-US" sz="2000" dirty="0"/>
              <a:t>←</a:t>
            </a:r>
            <a:r>
              <a:rPr lang="en-US" altLang="ja-JP" sz="2000" dirty="0"/>
              <a:t>1407</a:t>
            </a:r>
            <a:r>
              <a:rPr lang="ja-JP" altLang="en-US" sz="2000" dirty="0"/>
              <a:t>←</a:t>
            </a:r>
            <a:r>
              <a:rPr lang="en-US" altLang="ja-JP" sz="2000" dirty="0"/>
              <a:t>1881</a:t>
            </a:r>
            <a:r>
              <a:rPr lang="ja-JP" altLang="en-US" sz="2000" dirty="0"/>
              <a:t>←</a:t>
            </a:r>
            <a:r>
              <a:rPr lang="en-US" altLang="ja-JP" sz="2000" dirty="0"/>
              <a:t>1654</a:t>
            </a:r>
            <a:r>
              <a:rPr lang="ja-JP" altLang="en-US" sz="2000" dirty="0"/>
              <a:t>←</a:t>
            </a:r>
            <a:r>
              <a:rPr lang="en-US" altLang="ja-JP" sz="2000" dirty="0">
                <a:solidFill>
                  <a:srgbClr val="0070C0"/>
                </a:solidFill>
              </a:rPr>
              <a:t>2589</a:t>
            </a:r>
          </a:p>
          <a:p>
            <a:pPr marL="471487" lvl="1" indent="0">
              <a:buNone/>
            </a:pPr>
            <a:r>
              <a:rPr kumimoji="1" lang="ja-JP" altLang="en-US" sz="2000" dirty="0"/>
              <a:t>公明　　</a:t>
            </a:r>
            <a:r>
              <a:rPr kumimoji="1" lang="en-US" altLang="ja-JP" sz="2000" dirty="0">
                <a:solidFill>
                  <a:srgbClr val="C00000"/>
                </a:solidFill>
              </a:rPr>
              <a:t>757</a:t>
            </a:r>
            <a:r>
              <a:rPr kumimoji="1" lang="ja-JP" altLang="en-US" sz="2000" dirty="0">
                <a:solidFill>
                  <a:srgbClr val="C00000"/>
                </a:solidFill>
              </a:rPr>
              <a:t>　</a:t>
            </a:r>
            <a:r>
              <a:rPr kumimoji="1" lang="ja-JP" altLang="en-US" sz="2000" dirty="0"/>
              <a:t>←</a:t>
            </a:r>
            <a:r>
              <a:rPr lang="en-US" altLang="ja-JP" sz="2000" dirty="0"/>
              <a:t>731</a:t>
            </a:r>
            <a:r>
              <a:rPr lang="ja-JP" altLang="en-US" sz="2000" dirty="0"/>
              <a:t>　←</a:t>
            </a:r>
            <a:r>
              <a:rPr lang="en-US" altLang="ja-JP" sz="2000" dirty="0"/>
              <a:t>757</a:t>
            </a:r>
            <a:r>
              <a:rPr lang="ja-JP" altLang="en-US" sz="2000" dirty="0"/>
              <a:t>←　</a:t>
            </a:r>
            <a:r>
              <a:rPr lang="en-US" altLang="ja-JP" sz="2000" dirty="0"/>
              <a:t>712</a:t>
            </a:r>
            <a:r>
              <a:rPr lang="ja-JP" altLang="en-US" sz="2000" dirty="0"/>
              <a:t>　←</a:t>
            </a:r>
            <a:r>
              <a:rPr lang="en-US" altLang="ja-JP" sz="2000" dirty="0"/>
              <a:t>764</a:t>
            </a:r>
            <a:r>
              <a:rPr lang="ja-JP" altLang="en-US" sz="2000" dirty="0"/>
              <a:t>　←</a:t>
            </a:r>
            <a:r>
              <a:rPr lang="en-US" altLang="ja-JP" sz="2000" dirty="0"/>
              <a:t>805</a:t>
            </a:r>
            <a:r>
              <a:rPr lang="ja-JP" altLang="en-US" sz="2000" dirty="0"/>
              <a:t>←　</a:t>
            </a:r>
            <a:r>
              <a:rPr lang="en-US" altLang="ja-JP" sz="2000" dirty="0"/>
              <a:t>777</a:t>
            </a:r>
            <a:r>
              <a:rPr lang="ja-JP" altLang="en-US" sz="2000" dirty="0"/>
              <a:t>　←</a:t>
            </a:r>
            <a:r>
              <a:rPr lang="en-US" altLang="ja-JP" sz="2000" dirty="0"/>
              <a:t>898</a:t>
            </a:r>
          </a:p>
          <a:p>
            <a:pPr marL="471487" lvl="1" indent="0">
              <a:buNone/>
            </a:pPr>
            <a:r>
              <a:rPr lang="ja-JP" altLang="en-US" sz="2000" dirty="0"/>
              <a:t>維新　　</a:t>
            </a:r>
            <a:r>
              <a:rPr lang="en-US" altLang="ja-JP" sz="2000" dirty="0">
                <a:solidFill>
                  <a:srgbClr val="C00000"/>
                </a:solidFill>
              </a:rPr>
              <a:t>513</a:t>
            </a:r>
            <a:r>
              <a:rPr lang="ja-JP" altLang="en-US" sz="2000" dirty="0"/>
              <a:t>　←</a:t>
            </a:r>
            <a:r>
              <a:rPr lang="en-US" altLang="ja-JP" sz="2000" dirty="0"/>
              <a:t>838</a:t>
            </a:r>
            <a:r>
              <a:rPr lang="ja-JP" altLang="en-US" sz="2000" dirty="0"/>
              <a:t>←　</a:t>
            </a:r>
            <a:r>
              <a:rPr lang="en-US" altLang="ja-JP" sz="2000" dirty="0"/>
              <a:t>636</a:t>
            </a:r>
            <a:r>
              <a:rPr lang="ja-JP" altLang="en-US" sz="2000" dirty="0"/>
              <a:t>←</a:t>
            </a:r>
            <a:r>
              <a:rPr lang="en-US" altLang="ja-JP" sz="2000" dirty="0">
                <a:solidFill>
                  <a:srgbClr val="0070C0"/>
                </a:solidFill>
              </a:rPr>
              <a:t>1226</a:t>
            </a:r>
          </a:p>
          <a:p>
            <a:pPr marL="471487" lvl="1" indent="0">
              <a:buNone/>
            </a:pPr>
            <a:r>
              <a:rPr lang="ja-JP" altLang="en-US" sz="2000" dirty="0"/>
              <a:t>民進　</a:t>
            </a:r>
            <a:r>
              <a:rPr lang="en-US" altLang="ja-JP" sz="2000" dirty="0">
                <a:solidFill>
                  <a:srgbClr val="C00000"/>
                </a:solidFill>
              </a:rPr>
              <a:t>1175</a:t>
            </a:r>
            <a:r>
              <a:rPr lang="ja-JP" altLang="en-US" sz="2000" dirty="0"/>
              <a:t>　←</a:t>
            </a:r>
            <a:r>
              <a:rPr lang="en-US" altLang="ja-JP" sz="2000" dirty="0"/>
              <a:t>978</a:t>
            </a:r>
            <a:r>
              <a:rPr lang="ja-JP" altLang="en-US" sz="2000" dirty="0"/>
              <a:t>　←</a:t>
            </a:r>
            <a:r>
              <a:rPr lang="en-US" altLang="ja-JP" sz="2000" dirty="0"/>
              <a:t>713</a:t>
            </a:r>
            <a:r>
              <a:rPr lang="ja-JP" altLang="en-US" sz="2000" dirty="0"/>
              <a:t>　←</a:t>
            </a:r>
            <a:r>
              <a:rPr lang="en-US" altLang="ja-JP" sz="2000" dirty="0"/>
              <a:t>963</a:t>
            </a:r>
            <a:r>
              <a:rPr lang="ja-JP" altLang="en-US" sz="2000" dirty="0"/>
              <a:t>←</a:t>
            </a:r>
            <a:r>
              <a:rPr lang="en-US" altLang="ja-JP" sz="2000" dirty="0">
                <a:solidFill>
                  <a:srgbClr val="0070C0"/>
                </a:solidFill>
              </a:rPr>
              <a:t>1845</a:t>
            </a:r>
            <a:r>
              <a:rPr lang="ja-JP" altLang="en-US" sz="2000" dirty="0"/>
              <a:t>←</a:t>
            </a:r>
            <a:r>
              <a:rPr lang="en-US" altLang="ja-JP" sz="2000" dirty="0">
                <a:solidFill>
                  <a:srgbClr val="0070C0"/>
                </a:solidFill>
              </a:rPr>
              <a:t>2984</a:t>
            </a:r>
            <a:r>
              <a:rPr lang="ja-JP" altLang="en-US" sz="2000" dirty="0"/>
              <a:t>←</a:t>
            </a:r>
            <a:r>
              <a:rPr lang="en-US" altLang="ja-JP" sz="2000" dirty="0">
                <a:solidFill>
                  <a:srgbClr val="0070C0"/>
                </a:solidFill>
              </a:rPr>
              <a:t>2325</a:t>
            </a:r>
            <a:r>
              <a:rPr lang="ja-JP" altLang="en-US" sz="2000" dirty="0">
                <a:solidFill>
                  <a:srgbClr val="0070C0"/>
                </a:solidFill>
              </a:rPr>
              <a:t>←</a:t>
            </a:r>
            <a:r>
              <a:rPr lang="en-US" altLang="ja-JP" sz="2000" dirty="0">
                <a:solidFill>
                  <a:srgbClr val="0070C0"/>
                </a:solidFill>
              </a:rPr>
              <a:t>2104</a:t>
            </a:r>
          </a:p>
          <a:p>
            <a:pPr marL="471487" lvl="1" indent="0">
              <a:buNone/>
            </a:pPr>
            <a:r>
              <a:rPr lang="ja-JP" altLang="en-US" sz="2000" dirty="0"/>
              <a:t>共産　　</a:t>
            </a:r>
            <a:r>
              <a:rPr lang="en-US" altLang="ja-JP" sz="2000" dirty="0">
                <a:solidFill>
                  <a:srgbClr val="C00000"/>
                </a:solidFill>
              </a:rPr>
              <a:t>602</a:t>
            </a:r>
            <a:r>
              <a:rPr lang="ja-JP" altLang="en-US" sz="2000" dirty="0"/>
              <a:t>　←</a:t>
            </a:r>
            <a:r>
              <a:rPr lang="en-US" altLang="ja-JP" sz="2000" dirty="0"/>
              <a:t>606</a:t>
            </a:r>
            <a:r>
              <a:rPr lang="ja-JP" altLang="en-US" sz="2000" dirty="0"/>
              <a:t>　←</a:t>
            </a:r>
            <a:r>
              <a:rPr lang="en-US" altLang="ja-JP" sz="2000" dirty="0"/>
              <a:t>515</a:t>
            </a:r>
            <a:r>
              <a:rPr lang="ja-JP" altLang="en-US" sz="2000" dirty="0"/>
              <a:t>　←</a:t>
            </a:r>
            <a:r>
              <a:rPr lang="en-US" altLang="ja-JP" sz="2000" dirty="0"/>
              <a:t>368</a:t>
            </a:r>
            <a:r>
              <a:rPr lang="ja-JP" altLang="en-US" sz="2000" dirty="0"/>
              <a:t>　←</a:t>
            </a:r>
            <a:r>
              <a:rPr lang="en-US" altLang="ja-JP" sz="2000" dirty="0"/>
              <a:t>356</a:t>
            </a:r>
            <a:r>
              <a:rPr lang="ja-JP" altLang="en-US" sz="2000" dirty="0"/>
              <a:t>　←</a:t>
            </a:r>
            <a:r>
              <a:rPr lang="en-US" altLang="ja-JP" sz="2000" dirty="0"/>
              <a:t>494</a:t>
            </a:r>
            <a:r>
              <a:rPr lang="ja-JP" altLang="en-US" sz="2000" dirty="0"/>
              <a:t>←　</a:t>
            </a:r>
            <a:r>
              <a:rPr lang="en-US" altLang="ja-JP" sz="2000" dirty="0"/>
              <a:t>441</a:t>
            </a:r>
            <a:r>
              <a:rPr lang="ja-JP" altLang="en-US" sz="2000" dirty="0"/>
              <a:t>　←</a:t>
            </a:r>
            <a:r>
              <a:rPr lang="en-US" altLang="ja-JP" sz="2000" dirty="0"/>
              <a:t>491</a:t>
            </a:r>
          </a:p>
          <a:p>
            <a:r>
              <a:rPr lang="ja-JP" altLang="en-US" sz="2400" dirty="0">
                <a:solidFill>
                  <a:srgbClr val="FF0000"/>
                </a:solidFill>
              </a:rPr>
              <a:t>自民の増加分は旧次世代・旧維新からの出戻り？</a:t>
            </a:r>
            <a:endParaRPr lang="en-US" altLang="ja-JP" sz="2400" dirty="0">
              <a:solidFill>
                <a:srgbClr val="FF0000"/>
              </a:solidFill>
            </a:endParaRPr>
          </a:p>
          <a:p>
            <a:pPr lvl="1"/>
            <a:endParaRPr lang="en-US" altLang="ja-JP" dirty="0"/>
          </a:p>
          <a:p>
            <a:pPr marL="471487" lvl="1" indent="0">
              <a:buNone/>
            </a:pPr>
            <a:endParaRPr kumimoji="1" lang="ja-JP" altLang="en-US" dirty="0"/>
          </a:p>
        </p:txBody>
      </p:sp>
    </p:spTree>
    <p:extLst>
      <p:ext uri="{BB962C8B-B14F-4D97-AF65-F5344CB8AC3E}">
        <p14:creationId xmlns:p14="http://schemas.microsoft.com/office/powerpoint/2010/main" val="24884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ja-JP" altLang="en-US" sz="4800" dirty="0"/>
              <a:t>空中戦から組織選・陣地戦へ</a:t>
            </a:r>
          </a:p>
        </p:txBody>
      </p:sp>
      <p:sp>
        <p:nvSpPr>
          <p:cNvPr id="8" name="コンテンツ プレースホルダー 7"/>
          <p:cNvSpPr>
            <a:spLocks noGrp="1"/>
          </p:cNvSpPr>
          <p:nvPr>
            <p:ph idx="1"/>
          </p:nvPr>
        </p:nvSpPr>
        <p:spPr>
          <a:xfrm>
            <a:off x="2560611" y="1752600"/>
            <a:ext cx="6187853" cy="4267200"/>
          </a:xfrm>
        </p:spPr>
        <p:txBody>
          <a:bodyPr/>
          <a:lstStyle/>
          <a:p>
            <a:r>
              <a:rPr lang="ja-JP" altLang="en-US" sz="2400" dirty="0">
                <a:solidFill>
                  <a:srgbClr val="C00000"/>
                </a:solidFill>
              </a:rPr>
              <a:t>「日本型ポピュリズム」の最終的敗北</a:t>
            </a:r>
            <a:endParaRPr lang="en-US" altLang="ja-JP" sz="2400" dirty="0">
              <a:solidFill>
                <a:srgbClr val="C00000"/>
              </a:solidFill>
            </a:endParaRPr>
          </a:p>
          <a:p>
            <a:pPr lvl="1"/>
            <a:r>
              <a:rPr kumimoji="1" lang="ja-JP" altLang="en-US" sz="2000" dirty="0"/>
              <a:t>大衆の不安・不満を煽り、敵を叩いて喝采を集め、マッチョなリーダーへの白紙委任を迫るポピュリズム的政治手法</a:t>
            </a:r>
            <a:endParaRPr kumimoji="1" lang="en-US" altLang="ja-JP" sz="2000" dirty="0"/>
          </a:p>
          <a:p>
            <a:pPr lvl="1"/>
            <a:r>
              <a:rPr kumimoji="1" lang="ja-JP" altLang="en-US" sz="2000" dirty="0"/>
              <a:t>「小泉構造改革」「政権交代」「ハシズム」をもたらしたポピュリズム的政治手法の限界</a:t>
            </a:r>
            <a:endParaRPr kumimoji="1" lang="en-US" altLang="ja-JP" sz="2000" dirty="0"/>
          </a:p>
          <a:p>
            <a:pPr lvl="1"/>
            <a:r>
              <a:rPr lang="ja-JP" altLang="en-US" sz="2000" dirty="0"/>
              <a:t>「風」に煽られ、「構造改革」や「政権交代」に期待を裏切られ、ハシズムにも愛想つかした</a:t>
            </a:r>
            <a:r>
              <a:rPr lang="en-US" altLang="ja-JP" sz="2000" dirty="0"/>
              <a:t>1000</a:t>
            </a:r>
            <a:r>
              <a:rPr lang="ja-JP" altLang="en-US" sz="2000" dirty="0"/>
              <a:t>～</a:t>
            </a:r>
            <a:r>
              <a:rPr lang="en-US" altLang="ja-JP" sz="2000" dirty="0"/>
              <a:t>2000</a:t>
            </a:r>
            <a:r>
              <a:rPr lang="ja-JP" altLang="en-US" sz="2000" dirty="0"/>
              <a:t>万の大量棄権層の登場</a:t>
            </a:r>
            <a:endParaRPr kumimoji="1" lang="en-US" altLang="ja-JP" sz="2000" dirty="0"/>
          </a:p>
          <a:p>
            <a:r>
              <a:rPr lang="ja-JP" altLang="en-US" sz="2400" dirty="0">
                <a:solidFill>
                  <a:schemeClr val="accent2"/>
                </a:solidFill>
              </a:rPr>
              <a:t>「風」には煽られず、行き場を失った大量棄権層に、対面的な政治対話を通して強固な支持を広げる</a:t>
            </a:r>
            <a:r>
              <a:rPr lang="ja-JP" altLang="en-US" sz="2400" dirty="0">
                <a:solidFill>
                  <a:srgbClr val="7030A0"/>
                </a:solidFill>
              </a:rPr>
              <a:t>組織戦・陣地戦</a:t>
            </a:r>
            <a:r>
              <a:rPr lang="ja-JP" altLang="en-US" sz="2400" dirty="0">
                <a:solidFill>
                  <a:schemeClr val="accent2"/>
                </a:solidFill>
              </a:rPr>
              <a:t>の時代へ</a:t>
            </a:r>
            <a:endParaRPr lang="en-US" altLang="ja-JP" sz="2400" dirty="0">
              <a:solidFill>
                <a:schemeClr val="accent2"/>
              </a:solidFill>
            </a:endParaRPr>
          </a:p>
          <a:p>
            <a:endParaRPr kumimoji="1" lang="ja-JP" altLang="en-US" dirty="0"/>
          </a:p>
        </p:txBody>
      </p:sp>
      <p:pic>
        <p:nvPicPr>
          <p:cNvPr id="5" name="Picture 2" descr="http://3.bp.blogspot.com/_qIYzfooSGew/TPukl9fiiGI/AAAAAAAARAs/Rz7q_AptjcM/s1600/0822.jpg"/>
          <p:cNvPicPr>
            <a:picLocks noChangeAspect="1" noChangeArrowheads="1"/>
          </p:cNvPicPr>
          <p:nvPr/>
        </p:nvPicPr>
        <p:blipFill>
          <a:blip r:embed="rId2" cstate="print"/>
          <a:srcRect/>
          <a:stretch>
            <a:fillRect/>
          </a:stretch>
        </p:blipFill>
        <p:spPr bwMode="auto">
          <a:xfrm>
            <a:off x="1059853" y="1884665"/>
            <a:ext cx="1480999" cy="1648509"/>
          </a:xfrm>
          <a:prstGeom prst="rect">
            <a:avLst/>
          </a:prstGeom>
          <a:noFill/>
          <a:ln w="9525">
            <a:noFill/>
            <a:miter lim="800000"/>
            <a:headEnd/>
            <a:tailEnd/>
          </a:ln>
        </p:spPr>
      </p:pic>
      <p:pic>
        <p:nvPicPr>
          <p:cNvPr id="7" name="Picture 2" descr="http://www.asyura.us/bigdata/up1/source/3271.jpg"/>
          <p:cNvPicPr>
            <a:picLocks noChangeAspect="1" noChangeArrowheads="1"/>
          </p:cNvPicPr>
          <p:nvPr/>
        </p:nvPicPr>
        <p:blipFill>
          <a:blip r:embed="rId3" cstate="print"/>
          <a:srcRect/>
          <a:stretch>
            <a:fillRect/>
          </a:stretch>
        </p:blipFill>
        <p:spPr bwMode="auto">
          <a:xfrm>
            <a:off x="636035" y="2852936"/>
            <a:ext cx="1228971" cy="1744681"/>
          </a:xfrm>
          <a:prstGeom prst="rect">
            <a:avLst/>
          </a:prstGeom>
          <a:noFill/>
          <a:ln w="9525">
            <a:noFill/>
            <a:miter lim="800000"/>
            <a:headEnd/>
            <a:tailEnd/>
          </a:ln>
        </p:spPr>
      </p:pic>
      <p:pic>
        <p:nvPicPr>
          <p:cNvPr id="9" name="Picture 2" descr="http://stat.ameba.jp/user_images/20111223/11/nagafujihideki/a8/6f/j/o0800106711687964895.jpg"/>
          <p:cNvPicPr>
            <a:picLocks noChangeAspect="1" noChangeArrowheads="1"/>
          </p:cNvPicPr>
          <p:nvPr/>
        </p:nvPicPr>
        <p:blipFill>
          <a:blip r:embed="rId4" cstate="print"/>
          <a:srcRect/>
          <a:stretch>
            <a:fillRect/>
          </a:stretch>
        </p:blipFill>
        <p:spPr bwMode="auto">
          <a:xfrm>
            <a:off x="1189159" y="4215006"/>
            <a:ext cx="1351693" cy="1804794"/>
          </a:xfrm>
          <a:prstGeom prst="rect">
            <a:avLst/>
          </a:prstGeom>
          <a:noFill/>
          <a:ln w="9525">
            <a:noFill/>
            <a:miter lim="800000"/>
            <a:headEnd/>
            <a:tailEnd/>
          </a:ln>
        </p:spPr>
      </p:pic>
    </p:spTree>
    <p:extLst>
      <p:ext uri="{BB962C8B-B14F-4D97-AF65-F5344CB8AC3E}">
        <p14:creationId xmlns:p14="http://schemas.microsoft.com/office/powerpoint/2010/main" val="17932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有権者は改憲を支持したのか？</a:t>
            </a:r>
          </a:p>
        </p:txBody>
      </p:sp>
      <p:sp>
        <p:nvSpPr>
          <p:cNvPr id="3" name="コンテンツ プレースホルダー 2"/>
          <p:cNvSpPr>
            <a:spLocks noGrp="1"/>
          </p:cNvSpPr>
          <p:nvPr>
            <p:ph idx="1"/>
          </p:nvPr>
        </p:nvSpPr>
        <p:spPr>
          <a:xfrm>
            <a:off x="3648439" y="1628800"/>
            <a:ext cx="4919299" cy="4537242"/>
          </a:xfrm>
        </p:spPr>
        <p:txBody>
          <a:bodyPr/>
          <a:lstStyle/>
          <a:p>
            <a:r>
              <a:rPr kumimoji="1" lang="en-US" altLang="ja-JP" dirty="0"/>
              <a:t>NHK</a:t>
            </a:r>
            <a:r>
              <a:rPr kumimoji="1" lang="ja-JP" altLang="en-US" dirty="0"/>
              <a:t>出口調査</a:t>
            </a:r>
            <a:endParaRPr kumimoji="1" lang="en-US" altLang="ja-JP" dirty="0"/>
          </a:p>
          <a:p>
            <a:pPr lvl="1"/>
            <a:r>
              <a:rPr lang="ja-JP" altLang="en-US" dirty="0"/>
              <a:t>改憲は必要？</a:t>
            </a:r>
            <a:endParaRPr kumimoji="1" lang="en-US" altLang="ja-JP" dirty="0"/>
          </a:p>
          <a:p>
            <a:pPr lvl="1"/>
            <a:r>
              <a:rPr kumimoji="1" lang="ja-JP" altLang="en-US" dirty="0"/>
              <a:t>必要　　　　</a:t>
            </a:r>
            <a:r>
              <a:rPr kumimoji="1" lang="en-US" altLang="ja-JP" dirty="0"/>
              <a:t>33</a:t>
            </a:r>
            <a:r>
              <a:rPr kumimoji="1" lang="ja-JP" altLang="en-US" dirty="0"/>
              <a:t>％←</a:t>
            </a:r>
            <a:r>
              <a:rPr kumimoji="1" lang="en-US" altLang="ja-JP" dirty="0"/>
              <a:t>39</a:t>
            </a:r>
            <a:r>
              <a:rPr kumimoji="1" lang="ja-JP" altLang="en-US" dirty="0"/>
              <a:t>％</a:t>
            </a:r>
            <a:endParaRPr kumimoji="1" lang="en-US" altLang="ja-JP" dirty="0"/>
          </a:p>
          <a:p>
            <a:pPr lvl="1"/>
            <a:r>
              <a:rPr lang="ja-JP" altLang="en-US" dirty="0"/>
              <a:t>必要ない　</a:t>
            </a:r>
            <a:r>
              <a:rPr lang="en-US" altLang="ja-JP" dirty="0">
                <a:solidFill>
                  <a:srgbClr val="C00000"/>
                </a:solidFill>
              </a:rPr>
              <a:t>32</a:t>
            </a:r>
            <a:r>
              <a:rPr lang="ja-JP" altLang="en-US" dirty="0">
                <a:solidFill>
                  <a:srgbClr val="C00000"/>
                </a:solidFill>
              </a:rPr>
              <a:t>％</a:t>
            </a:r>
            <a:r>
              <a:rPr lang="ja-JP" altLang="en-US" dirty="0"/>
              <a:t>←</a:t>
            </a:r>
            <a:r>
              <a:rPr lang="en-US" altLang="ja-JP" dirty="0"/>
              <a:t>25</a:t>
            </a:r>
            <a:r>
              <a:rPr lang="ja-JP" altLang="en-US" dirty="0"/>
              <a:t>％</a:t>
            </a:r>
            <a:endParaRPr lang="en-US" altLang="ja-JP" dirty="0"/>
          </a:p>
          <a:p>
            <a:r>
              <a:rPr kumimoji="1" lang="ja-JP" altLang="en-US" dirty="0"/>
              <a:t>共同通信出口調査</a:t>
            </a:r>
            <a:endParaRPr kumimoji="1" lang="en-US" altLang="ja-JP" dirty="0"/>
          </a:p>
          <a:p>
            <a:pPr lvl="1"/>
            <a:r>
              <a:rPr lang="ja-JP" altLang="en-US" dirty="0"/>
              <a:t>安倍政権下での改憲に</a:t>
            </a:r>
            <a:endParaRPr lang="en-US" altLang="ja-JP" dirty="0"/>
          </a:p>
          <a:p>
            <a:pPr lvl="1"/>
            <a:r>
              <a:rPr lang="ja-JP" altLang="en-US" dirty="0"/>
              <a:t>賛成　　　　</a:t>
            </a:r>
            <a:r>
              <a:rPr lang="en-US" altLang="ja-JP" dirty="0"/>
              <a:t>39.8</a:t>
            </a:r>
            <a:r>
              <a:rPr lang="ja-JP" altLang="en-US" dirty="0"/>
              <a:t>％</a:t>
            </a:r>
            <a:endParaRPr lang="en-US" altLang="ja-JP" dirty="0"/>
          </a:p>
          <a:p>
            <a:pPr lvl="1"/>
            <a:r>
              <a:rPr lang="ja-JP" altLang="en-US" dirty="0"/>
              <a:t>反対　　　　</a:t>
            </a:r>
            <a:r>
              <a:rPr lang="en-US" altLang="ja-JP" dirty="0">
                <a:solidFill>
                  <a:srgbClr val="C00000"/>
                </a:solidFill>
              </a:rPr>
              <a:t>50.0</a:t>
            </a:r>
            <a:r>
              <a:rPr lang="ja-JP" altLang="en-US" dirty="0">
                <a:solidFill>
                  <a:srgbClr val="C00000"/>
                </a:solidFill>
              </a:rPr>
              <a:t>％</a:t>
            </a:r>
            <a:r>
              <a:rPr lang="ja-JP" altLang="en-US" dirty="0"/>
              <a:t>　</a:t>
            </a:r>
            <a:endParaRPr lang="en-US" altLang="ja-JP" dirty="0"/>
          </a:p>
          <a:p>
            <a:r>
              <a:rPr lang="ja-JP" altLang="en-US" dirty="0"/>
              <a:t>世論と選挙結果の乖離</a:t>
            </a:r>
            <a:endParaRPr lang="en-US" altLang="ja-JP" dirty="0"/>
          </a:p>
        </p:txBody>
      </p:sp>
      <p:pic>
        <p:nvPicPr>
          <p:cNvPr id="3074" name="Picture 2" descr="C:\Users\TOMIDA KOUJI\Dropbox\Camera Uploads\2016-07-10 13.5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3036879" cy="17094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OMIDA KOUJI\Dropbox\Camera Uploads\2016-07-11 05.15.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510681"/>
            <a:ext cx="2952328" cy="265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3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安倍首相は改憲へのワンチャンスを</a:t>
            </a:r>
            <a:r>
              <a:rPr lang="en-US" altLang="ja-JP" dirty="0"/>
              <a:t/>
            </a:r>
            <a:br>
              <a:rPr lang="en-US" altLang="ja-JP" dirty="0"/>
            </a:br>
            <a:r>
              <a:rPr lang="ja-JP" altLang="en-US" dirty="0"/>
              <a:t>活かせるか？</a:t>
            </a:r>
            <a:endParaRPr kumimoji="1" lang="ja-JP" altLang="en-US" dirty="0"/>
          </a:p>
        </p:txBody>
      </p:sp>
      <p:sp>
        <p:nvSpPr>
          <p:cNvPr id="3" name="コンテンツ プレースホルダー 2"/>
          <p:cNvSpPr>
            <a:spLocks noGrp="1"/>
          </p:cNvSpPr>
          <p:nvPr>
            <p:ph idx="1"/>
          </p:nvPr>
        </p:nvSpPr>
        <p:spPr>
          <a:xfrm>
            <a:off x="566738" y="1752600"/>
            <a:ext cx="8001000" cy="524272"/>
          </a:xfrm>
        </p:spPr>
        <p:txBody>
          <a:bodyPr/>
          <a:lstStyle/>
          <a:p>
            <a:r>
              <a:rPr kumimoji="1" lang="ja-JP" altLang="en-US" dirty="0"/>
              <a:t>最後のハードルは国民投票</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1" y="2348880"/>
            <a:ext cx="7999603" cy="3786885"/>
          </a:xfrm>
          <a:prstGeom prst="rect">
            <a:avLst/>
          </a:prstGeom>
        </p:spPr>
      </p:pic>
    </p:spTree>
    <p:extLst>
      <p:ext uri="{BB962C8B-B14F-4D97-AF65-F5344CB8AC3E}">
        <p14:creationId xmlns:p14="http://schemas.microsoft.com/office/powerpoint/2010/main" val="34299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核兵器禁止条約採択をもたらした</a:t>
            </a:r>
            <a:r>
              <a:rPr kumimoji="1" lang="en-US" altLang="ja-JP" dirty="0"/>
              <a:t/>
            </a:r>
            <a:br>
              <a:rPr kumimoji="1" lang="en-US" altLang="ja-JP" dirty="0"/>
            </a:br>
            <a:r>
              <a:rPr lang="ja-JP" altLang="en-US" dirty="0"/>
              <a:t>世界政治の４つの不可逆的流れ</a:t>
            </a:r>
            <a:endParaRPr kumimoji="1" lang="ja-JP" altLang="en-US" dirty="0"/>
          </a:p>
        </p:txBody>
      </p:sp>
      <p:sp>
        <p:nvSpPr>
          <p:cNvPr id="3" name="コンテンツ プレースホルダー 2"/>
          <p:cNvSpPr>
            <a:spLocks noGrp="1"/>
          </p:cNvSpPr>
          <p:nvPr>
            <p:ph type="subTitle" idx="1"/>
          </p:nvPr>
        </p:nvSpPr>
        <p:spPr>
          <a:xfrm>
            <a:off x="1907704" y="2636912"/>
            <a:ext cx="6408712" cy="3528392"/>
          </a:xfrm>
        </p:spPr>
        <p:txBody>
          <a:bodyPr/>
          <a:lstStyle/>
          <a:p>
            <a:r>
              <a:rPr kumimoji="1" lang="ja-JP" altLang="en-US" dirty="0">
                <a:solidFill>
                  <a:srgbClr val="002060"/>
                </a:solidFill>
              </a:rPr>
              <a:t>①民主主義</a:t>
            </a:r>
            <a:r>
              <a:rPr kumimoji="1" lang="en-US" altLang="ja-JP" dirty="0">
                <a:solidFill>
                  <a:srgbClr val="002060"/>
                </a:solidFill>
              </a:rPr>
              <a:t>―</a:t>
            </a:r>
            <a:r>
              <a:rPr kumimoji="1" lang="ja-JP" altLang="en-US" dirty="0">
                <a:solidFill>
                  <a:srgbClr val="002060"/>
                </a:solidFill>
              </a:rPr>
              <a:t>市民社会の関与</a:t>
            </a:r>
            <a:endParaRPr kumimoji="1" lang="en-US" altLang="ja-JP" dirty="0">
              <a:solidFill>
                <a:srgbClr val="002060"/>
              </a:solidFill>
            </a:endParaRPr>
          </a:p>
          <a:p>
            <a:pPr lvl="1"/>
            <a:endParaRPr kumimoji="1" lang="en-US" altLang="ja-JP" dirty="0">
              <a:solidFill>
                <a:srgbClr val="002060"/>
              </a:solidFill>
            </a:endParaRPr>
          </a:p>
          <a:p>
            <a:r>
              <a:rPr lang="ja-JP" altLang="en-US" dirty="0">
                <a:solidFill>
                  <a:srgbClr val="002060"/>
                </a:solidFill>
              </a:rPr>
              <a:t>②「法の支配」</a:t>
            </a:r>
            <a:r>
              <a:rPr lang="en-US" altLang="ja-JP" dirty="0">
                <a:solidFill>
                  <a:srgbClr val="002060"/>
                </a:solidFill>
              </a:rPr>
              <a:t>―</a:t>
            </a:r>
            <a:r>
              <a:rPr lang="ja-JP" altLang="en-US" dirty="0">
                <a:solidFill>
                  <a:srgbClr val="002060"/>
                </a:solidFill>
              </a:rPr>
              <a:t>法的拘束力のある措置</a:t>
            </a:r>
            <a:endParaRPr lang="en-US" altLang="ja-JP" dirty="0">
              <a:solidFill>
                <a:srgbClr val="002060"/>
              </a:solidFill>
            </a:endParaRPr>
          </a:p>
          <a:p>
            <a:pPr lvl="1"/>
            <a:endParaRPr lang="en-US" altLang="ja-JP" dirty="0">
              <a:solidFill>
                <a:srgbClr val="002060"/>
              </a:solidFill>
            </a:endParaRPr>
          </a:p>
          <a:p>
            <a:r>
              <a:rPr kumimoji="1" lang="ja-JP" altLang="en-US" dirty="0">
                <a:solidFill>
                  <a:srgbClr val="002060"/>
                </a:solidFill>
              </a:rPr>
              <a:t>③抑止力批判</a:t>
            </a:r>
            <a:r>
              <a:rPr kumimoji="1" lang="en-US" altLang="ja-JP" dirty="0">
                <a:solidFill>
                  <a:srgbClr val="002060"/>
                </a:solidFill>
              </a:rPr>
              <a:t>―</a:t>
            </a:r>
            <a:r>
              <a:rPr kumimoji="1" lang="ja-JP" altLang="en-US" dirty="0">
                <a:solidFill>
                  <a:srgbClr val="002060"/>
                </a:solidFill>
              </a:rPr>
              <a:t>テロと拡散、非人道性</a:t>
            </a:r>
            <a:endParaRPr kumimoji="1" lang="en-US" altLang="ja-JP" dirty="0">
              <a:solidFill>
                <a:srgbClr val="002060"/>
              </a:solidFill>
            </a:endParaRPr>
          </a:p>
          <a:p>
            <a:pPr lvl="1"/>
            <a:endParaRPr lang="en-US" altLang="ja-JP" dirty="0">
              <a:solidFill>
                <a:srgbClr val="002060"/>
              </a:solidFill>
            </a:endParaRPr>
          </a:p>
          <a:p>
            <a:r>
              <a:rPr lang="ja-JP" altLang="en-US" dirty="0">
                <a:solidFill>
                  <a:srgbClr val="002060"/>
                </a:solidFill>
              </a:rPr>
              <a:t>④国際紛争の平和的解決</a:t>
            </a:r>
            <a:endParaRPr kumimoji="1" lang="ja-JP" altLang="en-US" dirty="0">
              <a:solidFill>
                <a:srgbClr val="002060"/>
              </a:solidFill>
            </a:endParaRPr>
          </a:p>
        </p:txBody>
      </p:sp>
    </p:spTree>
    <p:extLst>
      <p:ext uri="{BB962C8B-B14F-4D97-AF65-F5344CB8AC3E}">
        <p14:creationId xmlns:p14="http://schemas.microsoft.com/office/powerpoint/2010/main" val="264850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400" dirty="0"/>
              <a:t>9</a:t>
            </a:r>
            <a:r>
              <a:rPr lang="ja-JP" altLang="en-US" sz="4400" dirty="0"/>
              <a:t>条</a:t>
            </a:r>
            <a:r>
              <a:rPr kumimoji="1" lang="ja-JP" altLang="en-US" sz="4400" dirty="0"/>
              <a:t>明文改憲に慎重な自民党員</a:t>
            </a:r>
          </a:p>
        </p:txBody>
      </p:sp>
      <p:sp>
        <p:nvSpPr>
          <p:cNvPr id="3" name="コンテンツ プレースホルダー 2"/>
          <p:cNvSpPr>
            <a:spLocks noGrp="1"/>
          </p:cNvSpPr>
          <p:nvPr>
            <p:ph idx="1"/>
          </p:nvPr>
        </p:nvSpPr>
        <p:spPr>
          <a:xfrm>
            <a:off x="566738" y="1700808"/>
            <a:ext cx="8014890" cy="962892"/>
          </a:xfrm>
        </p:spPr>
        <p:txBody>
          <a:bodyPr/>
          <a:lstStyle/>
          <a:p>
            <a:r>
              <a:rPr kumimoji="1" lang="en-US" altLang="ja-JP" sz="2800" dirty="0"/>
              <a:t>2015</a:t>
            </a:r>
            <a:r>
              <a:rPr kumimoji="1" lang="ja-JP" altLang="en-US" sz="2800" dirty="0"/>
              <a:t>年</a:t>
            </a:r>
            <a:r>
              <a:rPr kumimoji="1" lang="en-US" altLang="ja-JP" sz="2800" dirty="0"/>
              <a:t>11</a:t>
            </a:r>
            <a:r>
              <a:rPr kumimoji="1" lang="ja-JP" altLang="en-US" sz="2800" dirty="0"/>
              <a:t>月、自民党結成</a:t>
            </a:r>
            <a:r>
              <a:rPr kumimoji="1" lang="en-US" altLang="ja-JP" sz="2800" dirty="0"/>
              <a:t>60</a:t>
            </a:r>
            <a:r>
              <a:rPr kumimoji="1" lang="ja-JP" altLang="en-US" sz="2800" dirty="0"/>
              <a:t>年に際しての朝日新聞の自民党員・党友対象の調査によれば</a:t>
            </a:r>
            <a:r>
              <a:rPr kumimoji="1" lang="en-US" altLang="ja-JP" sz="2800" dirty="0"/>
              <a:t>…</a:t>
            </a:r>
            <a:endParaRPr kumimoji="1" lang="ja-JP" altLang="en-US" sz="2800" dirty="0"/>
          </a:p>
        </p:txBody>
      </p:sp>
      <p:pic>
        <p:nvPicPr>
          <p:cNvPr id="1026" name="Picture 2" descr="C:\Users\TOMIDA~1\AppData\Local\Temp\9c3c32f9fa9275511a7e6b079f51dea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782605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001000" cy="1216025"/>
          </a:xfrm>
        </p:spPr>
        <p:txBody>
          <a:bodyPr/>
          <a:lstStyle/>
          <a:p>
            <a:r>
              <a:rPr kumimoji="1" lang="en-US" altLang="ja-JP" sz="4000" dirty="0"/>
              <a:t>32</a:t>
            </a:r>
            <a:r>
              <a:rPr kumimoji="1" lang="ja-JP" altLang="en-US" sz="4000" dirty="0"/>
              <a:t>の</a:t>
            </a:r>
            <a:r>
              <a:rPr kumimoji="1" lang="en-US" altLang="ja-JP" sz="4000" dirty="0"/>
              <a:t>1</a:t>
            </a:r>
            <a:r>
              <a:rPr kumimoji="1" lang="ja-JP" altLang="en-US" sz="4000" dirty="0"/>
              <a:t>人区すべてで野党統一候補</a:t>
            </a:r>
          </a:p>
        </p:txBody>
      </p:sp>
      <p:pic>
        <p:nvPicPr>
          <p:cNvPr id="3074" name="Picture 2" descr="http://cdn.mainichi.jp/vol1/2016/05/21/20160521k0000m010137000p/7.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15764"/>
            <a:ext cx="3206736" cy="4248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jxwiipuuaq_c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79" y="2016150"/>
            <a:ext cx="5314273" cy="364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6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a:t>野党統一候補は</a:t>
            </a:r>
            <a:r>
              <a:rPr kumimoji="1" lang="en-US" altLang="ja-JP" sz="4800" dirty="0"/>
              <a:t>11</a:t>
            </a:r>
            <a:r>
              <a:rPr kumimoji="1" lang="ja-JP" altLang="en-US" sz="4800" dirty="0"/>
              <a:t>勝</a:t>
            </a:r>
            <a:r>
              <a:rPr kumimoji="1" lang="en-US" altLang="ja-JP" sz="4800" dirty="0"/>
              <a:t>21</a:t>
            </a:r>
            <a:r>
              <a:rPr kumimoji="1" lang="ja-JP" altLang="en-US" sz="4800" dirty="0" smtClean="0"/>
              <a:t>敗①</a:t>
            </a:r>
            <a:endParaRPr kumimoji="1" lang="ja-JP" altLang="en-US" sz="4800" dirty="0"/>
          </a:p>
        </p:txBody>
      </p:sp>
      <p:sp>
        <p:nvSpPr>
          <p:cNvPr id="3" name="コンテンツ プレースホルダー 2"/>
          <p:cNvSpPr>
            <a:spLocks noGrp="1"/>
          </p:cNvSpPr>
          <p:nvPr>
            <p:ph idx="1"/>
          </p:nvPr>
        </p:nvSpPr>
        <p:spPr>
          <a:xfrm>
            <a:off x="4049492" y="1808343"/>
            <a:ext cx="4715818" cy="4248472"/>
          </a:xfrm>
        </p:spPr>
        <p:txBody>
          <a:bodyPr/>
          <a:lstStyle/>
          <a:p>
            <a:r>
              <a:rPr lang="ja-JP" altLang="en-US" sz="3600" dirty="0"/>
              <a:t>前回は</a:t>
            </a:r>
            <a:r>
              <a:rPr lang="en-US" altLang="ja-JP" sz="3600" dirty="0"/>
              <a:t>2</a:t>
            </a:r>
            <a:r>
              <a:rPr lang="ja-JP" altLang="en-US" sz="3600" dirty="0"/>
              <a:t>勝</a:t>
            </a:r>
            <a:r>
              <a:rPr lang="en-US" altLang="ja-JP" sz="3600" dirty="0"/>
              <a:t>29</a:t>
            </a:r>
            <a:r>
              <a:rPr lang="ja-JP" altLang="en-US" sz="3600" dirty="0"/>
              <a:t>敗</a:t>
            </a:r>
            <a:endParaRPr lang="en-US" altLang="ja-JP" sz="3600" dirty="0"/>
          </a:p>
          <a:p>
            <a:r>
              <a:rPr lang="ja-JP" altLang="en-US" sz="3600" dirty="0">
                <a:solidFill>
                  <a:srgbClr val="C00000"/>
                </a:solidFill>
              </a:rPr>
              <a:t>次回参院選の改憲ラインを</a:t>
            </a:r>
            <a:r>
              <a:rPr lang="en-US" altLang="ja-JP" sz="3600" dirty="0">
                <a:solidFill>
                  <a:srgbClr val="C00000"/>
                </a:solidFill>
              </a:rPr>
              <a:t>85</a:t>
            </a:r>
            <a:r>
              <a:rPr lang="ja-JP" altLang="en-US" sz="3600" dirty="0">
                <a:solidFill>
                  <a:srgbClr val="C00000"/>
                </a:solidFill>
              </a:rPr>
              <a:t>に引き上げ</a:t>
            </a:r>
            <a:endParaRPr lang="en-US" altLang="ja-JP" sz="3600" dirty="0">
              <a:solidFill>
                <a:srgbClr val="C00000"/>
              </a:solidFill>
            </a:endParaRPr>
          </a:p>
          <a:p>
            <a:r>
              <a:rPr kumimoji="1" lang="ja-JP" altLang="en-US" sz="3600" dirty="0"/>
              <a:t>改憲</a:t>
            </a:r>
            <a:r>
              <a:rPr lang="ja-JP" altLang="en-US" sz="3600" dirty="0"/>
              <a:t>のタイムリミットは事実上</a:t>
            </a:r>
            <a:r>
              <a:rPr lang="en-US" altLang="ja-JP" sz="3600" dirty="0">
                <a:solidFill>
                  <a:srgbClr val="C00000"/>
                </a:solidFill>
              </a:rPr>
              <a:t>3</a:t>
            </a:r>
            <a:r>
              <a:rPr lang="ja-JP" altLang="en-US" sz="3600" dirty="0">
                <a:solidFill>
                  <a:srgbClr val="C00000"/>
                </a:solidFill>
              </a:rPr>
              <a:t>年間</a:t>
            </a:r>
            <a:r>
              <a:rPr lang="ja-JP" altLang="en-US" sz="3600" dirty="0"/>
              <a:t>に</a:t>
            </a:r>
            <a:endParaRPr lang="en-US" altLang="ja-JP" sz="3600" dirty="0"/>
          </a:p>
          <a:p>
            <a:r>
              <a:rPr kumimoji="1" lang="ja-JP" altLang="en-US" sz="3600" dirty="0"/>
              <a:t>長期的に見れば、非常に重要な成果？</a:t>
            </a:r>
            <a:endParaRPr kumimoji="1" lang="en-US" altLang="ja-JP" sz="3600" dirty="0"/>
          </a:p>
          <a:p>
            <a:pPr marL="0" indent="0">
              <a:buNone/>
            </a:pPr>
            <a:endParaRPr kumimoji="1" lang="ja-JP" altLang="en-US" dirty="0"/>
          </a:p>
        </p:txBody>
      </p:sp>
      <p:pic>
        <p:nvPicPr>
          <p:cNvPr id="3074" name="Picture 2" descr="C:\Users\TOMIDA KOUJI\Dropbox\Camera Uploads\2016-07-11 01.34.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358194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OMIDA KOUJI\Dropbox\Camera Uploads\2016-07-11 09.27.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3531339" cy="213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5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4800" dirty="0"/>
              <a:t>野党統一候補は</a:t>
            </a:r>
            <a:r>
              <a:rPr lang="en-US" altLang="ja-JP" sz="4800" dirty="0"/>
              <a:t>11</a:t>
            </a:r>
            <a:r>
              <a:rPr lang="ja-JP" altLang="en-US" sz="4800" dirty="0"/>
              <a:t>勝</a:t>
            </a:r>
            <a:r>
              <a:rPr lang="en-US" altLang="ja-JP" sz="4800" dirty="0"/>
              <a:t>21</a:t>
            </a:r>
            <a:r>
              <a:rPr lang="ja-JP" altLang="en-US" sz="4800" dirty="0" smtClean="0"/>
              <a:t>敗②</a:t>
            </a:r>
            <a:endParaRPr kumimoji="1" lang="ja-JP" altLang="en-US" sz="4800" dirty="0"/>
          </a:p>
        </p:txBody>
      </p:sp>
      <p:pic>
        <p:nvPicPr>
          <p:cNvPr id="1026" name="Picture 2" descr="C:\Users\TOMIDA KOUJI\Desktop\タスク\2016-07-12 00.46.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3940553" cy="43084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TOMIDA KOUJI\Desktop\タスク\2016-07-12 00.3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833" y="1772816"/>
            <a:ext cx="4210256" cy="430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32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dirty="0"/>
              <a:t>野党統一候補は</a:t>
            </a:r>
            <a:r>
              <a:rPr lang="en-US" altLang="ja-JP" sz="4800" dirty="0"/>
              <a:t>11</a:t>
            </a:r>
            <a:r>
              <a:rPr lang="ja-JP" altLang="en-US" sz="4800" dirty="0"/>
              <a:t>勝</a:t>
            </a:r>
            <a:r>
              <a:rPr lang="en-US" altLang="ja-JP" sz="4800" dirty="0"/>
              <a:t>21</a:t>
            </a:r>
            <a:r>
              <a:rPr lang="ja-JP" altLang="en-US" sz="4800" dirty="0" smtClean="0"/>
              <a:t>敗③</a:t>
            </a:r>
            <a:endParaRPr kumimoji="1" lang="ja-JP" altLang="en-US" sz="4800" dirty="0"/>
          </a:p>
        </p:txBody>
      </p:sp>
      <p:pic>
        <p:nvPicPr>
          <p:cNvPr id="2050" name="Picture 2" descr="C:\Users\TOMIDA KOUJI\Desktop\タスク\2016-07-12 17.45.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772816"/>
            <a:ext cx="2871374" cy="43205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MIDA KOUJI\Desktop\タスク\2016-07-12 17.51.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72816"/>
            <a:ext cx="4392488" cy="747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37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新潟県知事選</a:t>
            </a:r>
            <a:r>
              <a:rPr kumimoji="1" lang="en-US" altLang="ja-JP" sz="4000" dirty="0"/>
              <a:t/>
            </a:r>
            <a:br>
              <a:rPr kumimoji="1" lang="en-US" altLang="ja-JP" sz="4000" dirty="0"/>
            </a:br>
            <a:r>
              <a:rPr kumimoji="1" lang="ja-JP" altLang="en-US" sz="4000" dirty="0"/>
              <a:t>野党統一候補米山隆一さんが圧勝</a:t>
            </a:r>
          </a:p>
        </p:txBody>
      </p:sp>
      <p:sp>
        <p:nvSpPr>
          <p:cNvPr id="3" name="コンテンツ プレースホルダー 2"/>
          <p:cNvSpPr>
            <a:spLocks noGrp="1"/>
          </p:cNvSpPr>
          <p:nvPr>
            <p:ph idx="1"/>
          </p:nvPr>
        </p:nvSpPr>
        <p:spPr>
          <a:xfrm>
            <a:off x="539552" y="1628800"/>
            <a:ext cx="5282844" cy="4608512"/>
          </a:xfrm>
        </p:spPr>
        <p:txBody>
          <a:bodyPr/>
          <a:lstStyle/>
          <a:p>
            <a:r>
              <a:rPr kumimoji="1" lang="ja-JP" altLang="en-US" sz="2800" dirty="0"/>
              <a:t>米山隆一　</a:t>
            </a:r>
            <a:r>
              <a:rPr kumimoji="1" lang="en-US" altLang="ja-JP" sz="2800" dirty="0"/>
              <a:t>528,455</a:t>
            </a:r>
          </a:p>
          <a:p>
            <a:pPr marL="0" indent="0">
              <a:buNone/>
            </a:pPr>
            <a:r>
              <a:rPr lang="ja-JP" altLang="en-US" sz="2800" dirty="0"/>
              <a:t>　　森　民夫　</a:t>
            </a:r>
            <a:r>
              <a:rPr lang="en-US" altLang="ja-JP" sz="2800" dirty="0"/>
              <a:t>465,044</a:t>
            </a:r>
          </a:p>
          <a:p>
            <a:pPr lvl="1"/>
            <a:r>
              <a:rPr kumimoji="1" lang="ja-JP" altLang="en-US" sz="2400" dirty="0"/>
              <a:t>共産・自由・社民推薦。民進は自主投票</a:t>
            </a:r>
            <a:endParaRPr kumimoji="1" lang="en-US" altLang="ja-JP" sz="2400" dirty="0"/>
          </a:p>
          <a:p>
            <a:pPr lvl="1"/>
            <a:r>
              <a:rPr lang="ja-JP" altLang="en-US" sz="2400" dirty="0"/>
              <a:t>自民・公明推薦、連合支持</a:t>
            </a:r>
            <a:endParaRPr lang="en-US" altLang="ja-JP" sz="2400" dirty="0"/>
          </a:p>
          <a:p>
            <a:r>
              <a:rPr kumimoji="1" lang="ja-JP" altLang="en-US" sz="2800" dirty="0">
                <a:solidFill>
                  <a:srgbClr val="FF0000"/>
                </a:solidFill>
              </a:rPr>
              <a:t>投票率は、前回</a:t>
            </a:r>
            <a:r>
              <a:rPr kumimoji="1" lang="en-US" altLang="ja-JP" sz="2800" dirty="0">
                <a:solidFill>
                  <a:srgbClr val="FF0000"/>
                </a:solidFill>
              </a:rPr>
              <a:t>43.95</a:t>
            </a:r>
            <a:r>
              <a:rPr kumimoji="1" lang="ja-JP" altLang="en-US" sz="2800" dirty="0">
                <a:solidFill>
                  <a:srgbClr val="FF0000"/>
                </a:solidFill>
              </a:rPr>
              <a:t>％から今回</a:t>
            </a:r>
            <a:r>
              <a:rPr kumimoji="1" lang="en-US" altLang="ja-JP" sz="2800" dirty="0">
                <a:solidFill>
                  <a:srgbClr val="FF0000"/>
                </a:solidFill>
              </a:rPr>
              <a:t>53.05</a:t>
            </a:r>
            <a:r>
              <a:rPr kumimoji="1" lang="ja-JP" altLang="en-US" sz="2800" dirty="0">
                <a:solidFill>
                  <a:srgbClr val="FF0000"/>
                </a:solidFill>
              </a:rPr>
              <a:t>％と</a:t>
            </a:r>
            <a:r>
              <a:rPr kumimoji="1" lang="en-US" altLang="ja-JP" sz="2800" dirty="0">
                <a:solidFill>
                  <a:srgbClr val="FF0000"/>
                </a:solidFill>
              </a:rPr>
              <a:t>9.1</a:t>
            </a:r>
            <a:r>
              <a:rPr kumimoji="1" lang="ja-JP" altLang="en-US" sz="2800" dirty="0">
                <a:solidFill>
                  <a:srgbClr val="FF0000"/>
                </a:solidFill>
              </a:rPr>
              <a:t>％上昇</a:t>
            </a:r>
            <a:endParaRPr kumimoji="1" lang="en-US" altLang="ja-JP" sz="2800" dirty="0">
              <a:solidFill>
                <a:srgbClr val="FF0000"/>
              </a:solidFill>
            </a:endParaRPr>
          </a:p>
          <a:p>
            <a:r>
              <a:rPr lang="ja-JP" altLang="en-US" sz="2800" dirty="0"/>
              <a:t>出口調査（</a:t>
            </a:r>
            <a:r>
              <a:rPr lang="en-US" altLang="ja-JP" sz="2800" dirty="0"/>
              <a:t>NHK</a:t>
            </a:r>
            <a:r>
              <a:rPr lang="ja-JP" altLang="en-US" sz="2800" dirty="0"/>
              <a:t>）では、</a:t>
            </a:r>
            <a:r>
              <a:rPr lang="ja-JP" altLang="en-US" sz="2800" dirty="0">
                <a:solidFill>
                  <a:srgbClr val="FF0000"/>
                </a:solidFill>
              </a:rPr>
              <a:t>自民支持層の</a:t>
            </a:r>
            <a:r>
              <a:rPr lang="en-US" altLang="ja-JP" sz="2800" dirty="0">
                <a:solidFill>
                  <a:srgbClr val="FF0000"/>
                </a:solidFill>
              </a:rPr>
              <a:t>30</a:t>
            </a:r>
            <a:r>
              <a:rPr lang="ja-JP" altLang="en-US" sz="2800" dirty="0">
                <a:solidFill>
                  <a:srgbClr val="FF0000"/>
                </a:solidFill>
              </a:rPr>
              <a:t>％弱、公明支持層の約</a:t>
            </a:r>
            <a:r>
              <a:rPr lang="en-US" altLang="ja-JP" sz="2800" dirty="0">
                <a:solidFill>
                  <a:srgbClr val="FF0000"/>
                </a:solidFill>
              </a:rPr>
              <a:t>25</a:t>
            </a:r>
            <a:r>
              <a:rPr lang="ja-JP" altLang="en-US" sz="2800" dirty="0">
                <a:solidFill>
                  <a:srgbClr val="FF0000"/>
                </a:solidFill>
              </a:rPr>
              <a:t>％</a:t>
            </a:r>
            <a:r>
              <a:rPr lang="ja-JP" altLang="en-US" sz="2800" dirty="0"/>
              <a:t>が米山氏に投票</a:t>
            </a:r>
            <a:endParaRPr kumimoji="1" lang="en-US" altLang="ja-JP" dirty="0"/>
          </a:p>
          <a:p>
            <a:pPr marL="0" indent="0">
              <a:buNone/>
            </a:pPr>
            <a:endParaRPr kumimoji="1" lang="ja-JP" altLang="en-US" dirty="0">
              <a:solidFill>
                <a:srgbClr val="FF0000"/>
              </a:solidFill>
            </a:endParaRPr>
          </a:p>
        </p:txBody>
      </p:sp>
      <p:pic>
        <p:nvPicPr>
          <p:cNvPr id="1026" name="Picture 2" descr="http://www.saga-s.co.jp/images/article/2016/10/17/SAG2016101799000016_id1_20161017093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396" y="1628800"/>
            <a:ext cx="276798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改憲阻止の闘い</a:t>
            </a:r>
            <a:r>
              <a:rPr kumimoji="1" lang="ja-JP" altLang="en-US" sz="4000" dirty="0"/>
              <a:t>をどう展望するか①</a:t>
            </a:r>
          </a:p>
        </p:txBody>
      </p:sp>
      <p:sp>
        <p:nvSpPr>
          <p:cNvPr id="3" name="コンテンツ プレースホルダー 2"/>
          <p:cNvSpPr>
            <a:spLocks noGrp="1"/>
          </p:cNvSpPr>
          <p:nvPr>
            <p:ph idx="1"/>
          </p:nvPr>
        </p:nvSpPr>
        <p:spPr>
          <a:xfrm>
            <a:off x="566738" y="1752600"/>
            <a:ext cx="4717646" cy="4267200"/>
          </a:xfrm>
        </p:spPr>
        <p:txBody>
          <a:bodyPr/>
          <a:lstStyle/>
          <a:p>
            <a:r>
              <a:rPr kumimoji="1" lang="ja-JP" altLang="en-US" sz="2400" dirty="0"/>
              <a:t>いま日本の政治に起きている不可逆的変化</a:t>
            </a:r>
            <a:endParaRPr kumimoji="1" lang="en-US" altLang="ja-JP" sz="2400" dirty="0"/>
          </a:p>
          <a:p>
            <a:pPr lvl="1"/>
            <a:r>
              <a:rPr kumimoji="1" lang="ja-JP" altLang="en-US" sz="2000" dirty="0"/>
              <a:t>大量棄権層の存在</a:t>
            </a:r>
            <a:endParaRPr kumimoji="1" lang="en-US" altLang="ja-JP" sz="2000" dirty="0"/>
          </a:p>
          <a:p>
            <a:pPr lvl="1"/>
            <a:r>
              <a:rPr kumimoji="1" lang="ja-JP" altLang="en-US" sz="2000" dirty="0"/>
              <a:t>従来の「保革」の軸とは異質な政治的対抗軸の登場</a:t>
            </a:r>
            <a:endParaRPr kumimoji="1" lang="en-US" altLang="ja-JP" sz="2000" dirty="0"/>
          </a:p>
          <a:p>
            <a:pPr lvl="1"/>
            <a:r>
              <a:rPr lang="ja-JP" altLang="en-US" sz="2000" dirty="0"/>
              <a:t>保守層の「経済保守」「政治保守」「社会保守」への分裂</a:t>
            </a:r>
            <a:endParaRPr lang="en-US" altLang="ja-JP" sz="2000" dirty="0"/>
          </a:p>
          <a:p>
            <a:pPr lvl="1"/>
            <a:r>
              <a:rPr lang="en-US" altLang="ja-JP" sz="2000" dirty="0"/>
              <a:t>SADL</a:t>
            </a:r>
            <a:r>
              <a:rPr lang="ja-JP" altLang="en-US" sz="2000" dirty="0" err="1"/>
              <a:t>、</a:t>
            </a:r>
            <a:r>
              <a:rPr lang="en-US" altLang="ja-JP" sz="2000" dirty="0"/>
              <a:t>SEALD</a:t>
            </a:r>
            <a:r>
              <a:rPr lang="ja-JP" altLang="en-US" sz="2000" dirty="0" err="1"/>
              <a:t>ｓ</a:t>
            </a:r>
            <a:r>
              <a:rPr lang="ja-JP" altLang="en-US" sz="2000" dirty="0"/>
              <a:t>などの新しいタイプの市民の登場</a:t>
            </a:r>
            <a:endParaRPr lang="en-US" altLang="ja-JP" sz="2000" dirty="0"/>
          </a:p>
          <a:p>
            <a:r>
              <a:rPr kumimoji="1" lang="ja-JP" altLang="en-US" sz="2400" dirty="0">
                <a:solidFill>
                  <a:srgbClr val="C00000"/>
                </a:solidFill>
              </a:rPr>
              <a:t>大量棄権層が信頼して投票所に足を運べるような共同のあり方が問われる</a:t>
            </a:r>
          </a:p>
        </p:txBody>
      </p:sp>
      <p:pic>
        <p:nvPicPr>
          <p:cNvPr id="9218" name="Picture 2" descr="C:\Users\TOMIDA KOUJI\Pictures\冨田宏治\FB_IMG_14475799717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384" y="1844824"/>
            <a:ext cx="34947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改憲阻止の闘いをどう展望するか②</a:t>
            </a:r>
            <a:endParaRPr kumimoji="1" lang="ja-JP" altLang="en-US" sz="4000" dirty="0"/>
          </a:p>
        </p:txBody>
      </p:sp>
      <p:sp>
        <p:nvSpPr>
          <p:cNvPr id="3" name="コンテンツ プレースホルダー 2"/>
          <p:cNvSpPr>
            <a:spLocks noGrp="1"/>
          </p:cNvSpPr>
          <p:nvPr>
            <p:ph idx="1"/>
          </p:nvPr>
        </p:nvSpPr>
        <p:spPr>
          <a:xfrm>
            <a:off x="566738" y="1700808"/>
            <a:ext cx="5049162" cy="4464496"/>
          </a:xfrm>
        </p:spPr>
        <p:txBody>
          <a:bodyPr/>
          <a:lstStyle/>
          <a:p>
            <a:r>
              <a:rPr kumimoji="1" lang="ja-JP" altLang="en-US" sz="2800" dirty="0"/>
              <a:t>これから</a:t>
            </a:r>
            <a:r>
              <a:rPr kumimoji="1" lang="en-US" altLang="ja-JP" sz="2800" dirty="0"/>
              <a:t>3</a:t>
            </a:r>
            <a:r>
              <a:rPr kumimoji="1" lang="ja-JP" altLang="en-US" sz="2800" dirty="0"/>
              <a:t>年間の共同の闘いを通じて、市民と野党の共闘の一層の成熟を</a:t>
            </a:r>
            <a:endParaRPr kumimoji="1" lang="en-US" altLang="ja-JP" sz="2800" dirty="0"/>
          </a:p>
          <a:p>
            <a:pPr lvl="1"/>
            <a:r>
              <a:rPr kumimoji="1" lang="ja-JP" altLang="en-US" dirty="0"/>
              <a:t>政権選択の選挙に耐えられる共通政策の一層の充実</a:t>
            </a:r>
            <a:endParaRPr kumimoji="1" lang="en-US" altLang="ja-JP" dirty="0"/>
          </a:p>
          <a:p>
            <a:pPr lvl="1"/>
            <a:r>
              <a:rPr lang="ja-JP" altLang="en-US" dirty="0"/>
              <a:t>政党、議員の動揺を跳ね除ける市民の側の確信</a:t>
            </a:r>
            <a:endParaRPr lang="en-US" altLang="ja-JP" dirty="0"/>
          </a:p>
          <a:p>
            <a:pPr lvl="1"/>
            <a:r>
              <a:rPr lang="ja-JP" altLang="en-US" dirty="0"/>
              <a:t>オール沖縄のような共同を</a:t>
            </a:r>
            <a:endParaRPr lang="en-US" altLang="ja-JP" dirty="0"/>
          </a:p>
          <a:p>
            <a:pPr lvl="1"/>
            <a:r>
              <a:rPr lang="ja-JP" altLang="en-US" dirty="0">
                <a:solidFill>
                  <a:srgbClr val="FF0000"/>
                </a:solidFill>
              </a:rPr>
              <a:t>大量棄権層の受け皿となり得る鍛えられた共同へ</a:t>
            </a:r>
            <a:endParaRPr lang="en-US" altLang="ja-JP" dirty="0">
              <a:solidFill>
                <a:srgbClr val="FF0000"/>
              </a:solidFill>
            </a:endParaRPr>
          </a:p>
          <a:p>
            <a:pPr marL="471487" lvl="1" indent="0">
              <a:buNone/>
            </a:pPr>
            <a:endParaRPr kumimoji="1" lang="ja-JP" altLang="en-US" dirty="0"/>
          </a:p>
        </p:txBody>
      </p:sp>
      <p:pic>
        <p:nvPicPr>
          <p:cNvPr id="6146" name="Picture 2" descr="C:\Users\TOMIDA KOUJI\Dropbox\Camera Uploads\2016-07-11 10.5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900" y="1700808"/>
            <a:ext cx="3085331" cy="419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1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sz="6000" dirty="0"/>
              <a:t>敷布団と掛布団</a:t>
            </a:r>
          </a:p>
        </p:txBody>
      </p:sp>
      <p:pic>
        <p:nvPicPr>
          <p:cNvPr id="4" name="コンテンツ プレースホルダー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12160" y="2727648"/>
            <a:ext cx="2628900" cy="3240360"/>
          </a:xfrm>
        </p:spPr>
      </p:pic>
      <p:sp>
        <p:nvSpPr>
          <p:cNvPr id="6" name="コンテンツ プレースホルダー 5"/>
          <p:cNvSpPr>
            <a:spLocks noGrp="1"/>
          </p:cNvSpPr>
          <p:nvPr>
            <p:ph sz="half" idx="2"/>
          </p:nvPr>
        </p:nvSpPr>
        <p:spPr>
          <a:xfrm>
            <a:off x="574675" y="1700808"/>
            <a:ext cx="5372100" cy="4464496"/>
          </a:xfrm>
        </p:spPr>
        <p:txBody>
          <a:bodyPr/>
          <a:lstStyle/>
          <a:p>
            <a:r>
              <a:rPr kumimoji="1" lang="ja-JP" altLang="en-US" sz="2000" dirty="0"/>
              <a:t>政治学者で「市民連合」の中心メンバーである中野晃一さんは、</a:t>
            </a:r>
            <a:r>
              <a:rPr kumimoji="1" lang="en-US" altLang="ja-JP" sz="2000" dirty="0"/>
              <a:t>SEALD</a:t>
            </a:r>
            <a:r>
              <a:rPr kumimoji="1" lang="ja-JP" altLang="en-US" sz="2000" dirty="0" err="1"/>
              <a:t>ｓ</a:t>
            </a:r>
            <a:r>
              <a:rPr kumimoji="1" lang="ja-JP" altLang="en-US" sz="2000" dirty="0"/>
              <a:t>、ママの会、学者の会などの新しい市民の運動を「掛布団」に、従来の民主運動、平和運動、労働運動を「敷布団」に例える。</a:t>
            </a:r>
            <a:endParaRPr lang="en-US" altLang="ja-JP" sz="2000" dirty="0"/>
          </a:p>
          <a:p>
            <a:pPr lvl="1"/>
            <a:r>
              <a:rPr kumimoji="1" lang="ja-JP" altLang="en-US" sz="2000" dirty="0"/>
              <a:t>「敷布団」の上に掛かってはじめて「掛布団」に意味がある。</a:t>
            </a:r>
            <a:endParaRPr kumimoji="1" lang="en-US" altLang="ja-JP" sz="2000" dirty="0"/>
          </a:p>
          <a:p>
            <a:pPr lvl="1"/>
            <a:r>
              <a:rPr lang="ja-JP" altLang="en-US" sz="2000" dirty="0"/>
              <a:t>「掛布団」だけでは風邪をひく。「敷布団」だけでも風邪をひく。</a:t>
            </a:r>
            <a:endParaRPr lang="en-US" altLang="ja-JP" sz="2000" dirty="0"/>
          </a:p>
          <a:p>
            <a:r>
              <a:rPr kumimoji="1" lang="en-US" altLang="ja-JP" sz="2400" dirty="0">
                <a:solidFill>
                  <a:srgbClr val="FF0000"/>
                </a:solidFill>
              </a:rPr>
              <a:t>2000</a:t>
            </a:r>
            <a:r>
              <a:rPr kumimoji="1" lang="ja-JP" altLang="en-US" sz="2400" dirty="0">
                <a:solidFill>
                  <a:srgbClr val="FF0000"/>
                </a:solidFill>
              </a:rPr>
              <a:t>万の大量棄権層をターゲットとした政治的対話による組織戦・陣地戦は、地味で、地道で、地を這うような「敷布団」の役割</a:t>
            </a:r>
            <a:endParaRPr kumimoji="1" lang="en-US" altLang="ja-JP" sz="2400" dirty="0">
              <a:solidFill>
                <a:srgbClr val="FF0000"/>
              </a:solidFill>
            </a:endParaRPr>
          </a:p>
        </p:txBody>
      </p:sp>
    </p:spTree>
    <p:extLst>
      <p:ext uri="{BB962C8B-B14F-4D97-AF65-F5344CB8AC3E}">
        <p14:creationId xmlns:p14="http://schemas.microsoft.com/office/powerpoint/2010/main" val="112049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a:t>世界の不可逆的な四つの流れに</a:t>
            </a:r>
            <a:r>
              <a:rPr kumimoji="1" lang="en-US" altLang="ja-JP" dirty="0"/>
              <a:t/>
            </a:r>
            <a:br>
              <a:rPr kumimoji="1" lang="en-US" altLang="ja-JP" dirty="0"/>
            </a:br>
            <a:r>
              <a:rPr lang="ja-JP" altLang="en-US" dirty="0"/>
              <a:t>ことごとく逆行する安倍政権</a:t>
            </a:r>
            <a:endParaRPr kumimoji="1" lang="ja-JP" altLang="en-US" dirty="0"/>
          </a:p>
        </p:txBody>
      </p:sp>
      <p:sp>
        <p:nvSpPr>
          <p:cNvPr id="4" name="サブタイトル 3"/>
          <p:cNvSpPr>
            <a:spLocks noGrp="1"/>
          </p:cNvSpPr>
          <p:nvPr>
            <p:ph type="subTitle" idx="1"/>
          </p:nvPr>
        </p:nvSpPr>
        <p:spPr>
          <a:xfrm>
            <a:off x="1403648" y="2636912"/>
            <a:ext cx="7010400" cy="3528392"/>
          </a:xfrm>
        </p:spPr>
        <p:txBody>
          <a:bodyPr/>
          <a:lstStyle/>
          <a:p>
            <a:r>
              <a:rPr kumimoji="1" lang="ja-JP" altLang="en-US" dirty="0">
                <a:solidFill>
                  <a:srgbClr val="002060"/>
                </a:solidFill>
              </a:rPr>
              <a:t>①民主主義の破壊</a:t>
            </a:r>
            <a:r>
              <a:rPr kumimoji="1" lang="en-US" altLang="ja-JP" dirty="0">
                <a:solidFill>
                  <a:srgbClr val="002060"/>
                </a:solidFill>
              </a:rPr>
              <a:t>―</a:t>
            </a:r>
            <a:r>
              <a:rPr kumimoji="1" lang="ja-JP" altLang="en-US" dirty="0">
                <a:solidFill>
                  <a:srgbClr val="002060"/>
                </a:solidFill>
              </a:rPr>
              <a:t>暴力的強行採決</a:t>
            </a:r>
            <a:endParaRPr kumimoji="1" lang="en-US" altLang="ja-JP" dirty="0">
              <a:solidFill>
                <a:srgbClr val="002060"/>
              </a:solidFill>
            </a:endParaRPr>
          </a:p>
          <a:p>
            <a:pPr lvl="1"/>
            <a:endParaRPr lang="en-US" altLang="ja-JP" dirty="0">
              <a:solidFill>
                <a:srgbClr val="002060"/>
              </a:solidFill>
            </a:endParaRPr>
          </a:p>
          <a:p>
            <a:r>
              <a:rPr kumimoji="1" lang="ja-JP" altLang="en-US" dirty="0">
                <a:solidFill>
                  <a:srgbClr val="002060"/>
                </a:solidFill>
              </a:rPr>
              <a:t>②「法の支配」＝立憲主義の否定</a:t>
            </a:r>
            <a:r>
              <a:rPr kumimoji="1" lang="en-US" altLang="ja-JP" dirty="0">
                <a:solidFill>
                  <a:srgbClr val="002060"/>
                </a:solidFill>
              </a:rPr>
              <a:t>―</a:t>
            </a:r>
            <a:r>
              <a:rPr kumimoji="1" lang="ja-JP" altLang="en-US" dirty="0">
                <a:solidFill>
                  <a:srgbClr val="002060"/>
                </a:solidFill>
              </a:rPr>
              <a:t>解釈改憲</a:t>
            </a:r>
            <a:endParaRPr kumimoji="1" lang="en-US" altLang="ja-JP" dirty="0">
              <a:solidFill>
                <a:srgbClr val="002060"/>
              </a:solidFill>
            </a:endParaRPr>
          </a:p>
          <a:p>
            <a:pPr lvl="1"/>
            <a:endParaRPr lang="en-US" altLang="ja-JP" dirty="0">
              <a:solidFill>
                <a:srgbClr val="002060"/>
              </a:solidFill>
            </a:endParaRPr>
          </a:p>
          <a:p>
            <a:r>
              <a:rPr kumimoji="1" lang="ja-JP" altLang="en-US" dirty="0">
                <a:solidFill>
                  <a:srgbClr val="002060"/>
                </a:solidFill>
              </a:rPr>
              <a:t>③抑止力強化のための安保法制＝「戦争法」</a:t>
            </a:r>
            <a:endParaRPr kumimoji="1" lang="en-US" altLang="ja-JP" dirty="0">
              <a:solidFill>
                <a:srgbClr val="002060"/>
              </a:solidFill>
            </a:endParaRPr>
          </a:p>
          <a:p>
            <a:pPr lvl="1"/>
            <a:endParaRPr kumimoji="1" lang="en-US" altLang="ja-JP" dirty="0">
              <a:solidFill>
                <a:srgbClr val="002060"/>
              </a:solidFill>
            </a:endParaRPr>
          </a:p>
          <a:p>
            <a:r>
              <a:rPr lang="ja-JP" altLang="en-US" dirty="0">
                <a:solidFill>
                  <a:srgbClr val="002060"/>
                </a:solidFill>
              </a:rPr>
              <a:t>④平和的解決に反する「集団的自衛権」行使</a:t>
            </a:r>
            <a:endParaRPr kumimoji="1" lang="ja-JP" altLang="en-US" dirty="0">
              <a:solidFill>
                <a:srgbClr val="002060"/>
              </a:solidFill>
            </a:endParaRPr>
          </a:p>
        </p:txBody>
      </p:sp>
    </p:spTree>
    <p:extLst>
      <p:ext uri="{BB962C8B-B14F-4D97-AF65-F5344CB8AC3E}">
        <p14:creationId xmlns:p14="http://schemas.microsoft.com/office/powerpoint/2010/main" val="1031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2017</a:t>
            </a:r>
            <a:r>
              <a:rPr kumimoji="1" lang="ja-JP" altLang="en-US" dirty="0" smtClean="0"/>
              <a:t>年</a:t>
            </a:r>
            <a:r>
              <a:rPr kumimoji="1" lang="en-US" altLang="ja-JP" dirty="0" smtClean="0"/>
              <a:t>5</a:t>
            </a:r>
            <a:r>
              <a:rPr kumimoji="1" lang="ja-JP" altLang="en-US" dirty="0" smtClean="0"/>
              <a:t>月</a:t>
            </a:r>
            <a:r>
              <a:rPr kumimoji="1" lang="en-US" altLang="ja-JP" dirty="0" smtClean="0"/>
              <a:t>3</a:t>
            </a:r>
            <a:r>
              <a:rPr kumimoji="1" lang="ja-JP" altLang="en-US" dirty="0" smtClean="0"/>
              <a:t>日</a:t>
            </a:r>
            <a:r>
              <a:rPr kumimoji="1" lang="en-US" altLang="ja-JP" dirty="0" smtClean="0"/>
              <a:t>70</a:t>
            </a:r>
            <a:r>
              <a:rPr kumimoji="1" lang="ja-JP" altLang="en-US" dirty="0" smtClean="0"/>
              <a:t>年目の憲法記念日</a:t>
            </a:r>
            <a:r>
              <a:rPr kumimoji="1" lang="en-US" altLang="ja-JP" dirty="0" smtClean="0"/>
              <a:t/>
            </a:r>
            <a:br>
              <a:rPr kumimoji="1" lang="en-US" altLang="ja-JP" dirty="0" smtClean="0"/>
            </a:br>
            <a:r>
              <a:rPr kumimoji="1" lang="ja-JP" altLang="en-US" dirty="0" smtClean="0"/>
              <a:t>安倍首相からの挑戦状①</a:t>
            </a:r>
            <a:endParaRPr kumimoji="1" lang="ja-JP" altLang="en-US" dirty="0"/>
          </a:p>
        </p:txBody>
      </p:sp>
      <p:sp>
        <p:nvSpPr>
          <p:cNvPr id="3" name="コンテンツ プレースホルダー 2"/>
          <p:cNvSpPr>
            <a:spLocks noGrp="1"/>
          </p:cNvSpPr>
          <p:nvPr>
            <p:ph idx="1"/>
          </p:nvPr>
        </p:nvSpPr>
        <p:spPr>
          <a:xfrm>
            <a:off x="3533466" y="1765145"/>
            <a:ext cx="5034272" cy="4301591"/>
          </a:xfrm>
        </p:spPr>
        <p:txBody>
          <a:bodyPr/>
          <a:lstStyle/>
          <a:p>
            <a:r>
              <a:rPr lang="en-US" altLang="ja-JP" sz="2800" dirty="0" smtClean="0"/>
              <a:t>70</a:t>
            </a:r>
            <a:r>
              <a:rPr lang="ja-JP" altLang="en-US" sz="2800" dirty="0"/>
              <a:t>回目</a:t>
            </a:r>
            <a:r>
              <a:rPr lang="ja-JP" altLang="en-US" sz="2800" dirty="0" smtClean="0"/>
              <a:t>の憲法記念日に安倍首相からの挑戦状</a:t>
            </a:r>
            <a:endParaRPr lang="en-US" altLang="ja-JP" sz="2800" dirty="0" smtClean="0"/>
          </a:p>
          <a:p>
            <a:r>
              <a:rPr kumimoji="1" lang="ja-JP" altLang="en-US" sz="2800" dirty="0" smtClean="0"/>
              <a:t>読売新聞の単独インタビューと日本会議系団体へのビデオメッセージ</a:t>
            </a:r>
            <a:endParaRPr kumimoji="1" lang="en-US" altLang="ja-JP" sz="2800" dirty="0" smtClean="0"/>
          </a:p>
          <a:p>
            <a:r>
              <a:rPr lang="en-US" altLang="ja-JP" sz="2800" dirty="0" smtClean="0"/>
              <a:t>2020</a:t>
            </a:r>
            <a:r>
              <a:rPr lang="ja-JP" altLang="en-US" sz="2800" dirty="0" smtClean="0"/>
              <a:t>年</a:t>
            </a:r>
            <a:r>
              <a:rPr lang="ja-JP" altLang="en-US" sz="2800" dirty="0"/>
              <a:t>まで</a:t>
            </a:r>
            <a:r>
              <a:rPr lang="ja-JP" altLang="en-US" sz="2800" dirty="0" smtClean="0"/>
              <a:t>に改憲。新憲法施行目指す。</a:t>
            </a:r>
            <a:endParaRPr lang="en-US" altLang="ja-JP" sz="2800" dirty="0" smtClean="0"/>
          </a:p>
          <a:p>
            <a:r>
              <a:rPr lang="en-US" altLang="ja-JP" sz="2800" dirty="0" smtClean="0">
                <a:solidFill>
                  <a:srgbClr val="C00000"/>
                </a:solidFill>
              </a:rPr>
              <a:t>9</a:t>
            </a:r>
            <a:r>
              <a:rPr lang="ja-JP" altLang="en-US" sz="2800" dirty="0">
                <a:solidFill>
                  <a:srgbClr val="C00000"/>
                </a:solidFill>
              </a:rPr>
              <a:t>条</a:t>
            </a:r>
            <a:r>
              <a:rPr lang="ja-JP" altLang="en-US" sz="2800" dirty="0" smtClean="0">
                <a:solidFill>
                  <a:srgbClr val="C00000"/>
                </a:solidFill>
              </a:rPr>
              <a:t>に第</a:t>
            </a:r>
            <a:r>
              <a:rPr lang="en-US" altLang="ja-JP" sz="2800" dirty="0" smtClean="0">
                <a:solidFill>
                  <a:srgbClr val="C00000"/>
                </a:solidFill>
              </a:rPr>
              <a:t>3</a:t>
            </a:r>
            <a:r>
              <a:rPr lang="ja-JP" altLang="en-US" sz="2800" dirty="0" smtClean="0">
                <a:solidFill>
                  <a:srgbClr val="C00000"/>
                </a:solidFill>
              </a:rPr>
              <a:t>項。自衛隊を明記</a:t>
            </a:r>
            <a:endParaRPr lang="en-US" altLang="ja-JP" sz="2800" dirty="0" smtClean="0">
              <a:solidFill>
                <a:srgbClr val="C00000"/>
              </a:solidFill>
            </a:endParaRPr>
          </a:p>
          <a:p>
            <a:r>
              <a:rPr kumimoji="1" lang="ja-JP" altLang="en-US" sz="2800" dirty="0" smtClean="0">
                <a:solidFill>
                  <a:srgbClr val="C00000"/>
                </a:solidFill>
              </a:rPr>
              <a:t>高等教育の無償化</a:t>
            </a:r>
            <a:endParaRPr kumimoji="1" lang="en-US" altLang="ja-JP" sz="2800" dirty="0" smtClean="0">
              <a:solidFill>
                <a:srgbClr val="C00000"/>
              </a:solidFill>
            </a:endParaRPr>
          </a:p>
          <a:p>
            <a:endParaRPr kumimoji="1" lang="ja-JP" altLang="en-US" dirty="0"/>
          </a:p>
        </p:txBody>
      </p:sp>
      <p:pic>
        <p:nvPicPr>
          <p:cNvPr id="1026" name="Picture 2" descr="https://nordot-res.cloudinary.com/ch/images/232415325591355395/origi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27" y="2060848"/>
            <a:ext cx="2984639" cy="371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2017</a:t>
            </a:r>
            <a:r>
              <a:rPr lang="ja-JP" altLang="en-US" dirty="0"/>
              <a:t>年</a:t>
            </a:r>
            <a:r>
              <a:rPr lang="en-US" altLang="ja-JP" dirty="0"/>
              <a:t>5</a:t>
            </a:r>
            <a:r>
              <a:rPr lang="ja-JP" altLang="en-US" dirty="0"/>
              <a:t>月</a:t>
            </a:r>
            <a:r>
              <a:rPr lang="en-US" altLang="ja-JP" dirty="0"/>
              <a:t>3</a:t>
            </a:r>
            <a:r>
              <a:rPr lang="ja-JP" altLang="en-US" dirty="0"/>
              <a:t>日</a:t>
            </a:r>
            <a:r>
              <a:rPr lang="en-US" altLang="ja-JP" dirty="0"/>
              <a:t>70</a:t>
            </a:r>
            <a:r>
              <a:rPr lang="ja-JP" altLang="en-US" dirty="0"/>
              <a:t>年目の憲法記念日</a:t>
            </a:r>
            <a:r>
              <a:rPr lang="en-US" altLang="ja-JP" dirty="0"/>
              <a:t/>
            </a:r>
            <a:br>
              <a:rPr lang="en-US" altLang="ja-JP" dirty="0"/>
            </a:br>
            <a:r>
              <a:rPr lang="ja-JP" altLang="en-US" dirty="0"/>
              <a:t>安倍首相からの</a:t>
            </a:r>
            <a:r>
              <a:rPr lang="ja-JP" altLang="en-US" dirty="0" smtClean="0"/>
              <a:t>挑戦状②</a:t>
            </a:r>
            <a:endParaRPr kumimoji="1" lang="ja-JP" altLang="en-US" dirty="0"/>
          </a:p>
        </p:txBody>
      </p:sp>
      <p:sp>
        <p:nvSpPr>
          <p:cNvPr id="4" name="コンテンツ プレースホルダー 3"/>
          <p:cNvSpPr>
            <a:spLocks noGrp="1"/>
          </p:cNvSpPr>
          <p:nvPr>
            <p:ph sz="half" idx="1"/>
          </p:nvPr>
        </p:nvSpPr>
        <p:spPr>
          <a:xfrm>
            <a:off x="566738" y="4203086"/>
            <a:ext cx="7965702" cy="1816714"/>
          </a:xfrm>
        </p:spPr>
        <p:txBody>
          <a:bodyPr/>
          <a:lstStyle/>
          <a:p>
            <a:r>
              <a:rPr kumimoji="1" lang="ja-JP" altLang="en-US" dirty="0" smtClean="0"/>
              <a:t>衆参両院の憲法審査会での議論の停滞に焦る</a:t>
            </a:r>
            <a:endParaRPr kumimoji="1" lang="en-US" altLang="ja-JP" dirty="0" smtClean="0"/>
          </a:p>
          <a:p>
            <a:r>
              <a:rPr lang="en-US" altLang="ja-JP" dirty="0" smtClean="0">
                <a:solidFill>
                  <a:srgbClr val="C00000"/>
                </a:solidFill>
              </a:rPr>
              <a:t>2018</a:t>
            </a:r>
            <a:r>
              <a:rPr lang="ja-JP" altLang="en-US" dirty="0" smtClean="0">
                <a:solidFill>
                  <a:srgbClr val="C00000"/>
                </a:solidFill>
              </a:rPr>
              <a:t>年</a:t>
            </a:r>
            <a:r>
              <a:rPr lang="en-US" altLang="ja-JP" dirty="0" smtClean="0">
                <a:solidFill>
                  <a:srgbClr val="C00000"/>
                </a:solidFill>
              </a:rPr>
              <a:t>12</a:t>
            </a:r>
            <a:r>
              <a:rPr lang="ja-JP" altLang="en-US" dirty="0" smtClean="0">
                <a:solidFill>
                  <a:srgbClr val="C00000"/>
                </a:solidFill>
              </a:rPr>
              <a:t>月の衆議院任期切れ、</a:t>
            </a:r>
            <a:r>
              <a:rPr lang="en-US" altLang="ja-JP" dirty="0" smtClean="0">
                <a:solidFill>
                  <a:srgbClr val="C00000"/>
                </a:solidFill>
              </a:rPr>
              <a:t>2019</a:t>
            </a:r>
            <a:r>
              <a:rPr lang="ja-JP" altLang="en-US" dirty="0" smtClean="0">
                <a:solidFill>
                  <a:srgbClr val="C00000"/>
                </a:solidFill>
              </a:rPr>
              <a:t>年</a:t>
            </a:r>
            <a:r>
              <a:rPr lang="en-US" altLang="ja-JP" dirty="0" smtClean="0">
                <a:solidFill>
                  <a:srgbClr val="C00000"/>
                </a:solidFill>
              </a:rPr>
              <a:t>7</a:t>
            </a:r>
            <a:r>
              <a:rPr lang="ja-JP" altLang="en-US" dirty="0" smtClean="0">
                <a:solidFill>
                  <a:srgbClr val="C00000"/>
                </a:solidFill>
              </a:rPr>
              <a:t>月の参議院選挙までに決着をつけなければ、衆参ともに改憲勢力が</a:t>
            </a:r>
            <a:r>
              <a:rPr lang="en-US" altLang="ja-JP" dirty="0" smtClean="0">
                <a:solidFill>
                  <a:srgbClr val="C00000"/>
                </a:solidFill>
              </a:rPr>
              <a:t>2/3</a:t>
            </a:r>
            <a:r>
              <a:rPr lang="ja-JP" altLang="en-US" dirty="0" smtClean="0">
                <a:solidFill>
                  <a:srgbClr val="C00000"/>
                </a:solidFill>
              </a:rPr>
              <a:t>という「機」は消滅する。</a:t>
            </a:r>
            <a:endParaRPr kumimoji="1" lang="ja-JP" altLang="en-US" dirty="0">
              <a:solidFill>
                <a:srgbClr val="C00000"/>
              </a:solidFill>
            </a:endParaRPr>
          </a:p>
        </p:txBody>
      </p:sp>
      <p:sp>
        <p:nvSpPr>
          <p:cNvPr id="5" name="コンテンツ プレースホルダー 4"/>
          <p:cNvSpPr>
            <a:spLocks noGrp="1"/>
          </p:cNvSpPr>
          <p:nvPr>
            <p:ph sz="half" idx="2"/>
          </p:nvPr>
        </p:nvSpPr>
        <p:spPr>
          <a:xfrm>
            <a:off x="3851920" y="1752600"/>
            <a:ext cx="4715818" cy="2450486"/>
          </a:xfrm>
        </p:spPr>
        <p:txBody>
          <a:bodyPr/>
          <a:lstStyle/>
          <a:p>
            <a:r>
              <a:rPr kumimoji="1" lang="ja-JP" altLang="en-US" dirty="0" smtClean="0"/>
              <a:t>「加憲」を容認する公明党と高等教育無償化の改憲求める維新の会に配慮</a:t>
            </a:r>
            <a:endParaRPr kumimoji="1" lang="en-US" altLang="ja-JP" dirty="0" smtClean="0"/>
          </a:p>
          <a:p>
            <a:r>
              <a:rPr lang="ja-JP" altLang="en-US" dirty="0" smtClean="0">
                <a:solidFill>
                  <a:srgbClr val="C00000"/>
                </a:solidFill>
              </a:rPr>
              <a:t>自・公・維による改憲発議を強行するよう自民に指示</a:t>
            </a:r>
            <a:endParaRPr kumimoji="1" lang="ja-JP" altLang="en-US" dirty="0">
              <a:solidFill>
                <a:srgbClr val="C00000"/>
              </a:solidFill>
            </a:endParaRPr>
          </a:p>
        </p:txBody>
      </p:sp>
      <p:pic>
        <p:nvPicPr>
          <p:cNvPr id="2050" name="Picture 2" descr="http://agora-web.jp/cms/wp-content/uploads/2017/05/IMG_5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9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vedoor.blogimg.jp/bbgmgt/imgs/5/f/5f82d5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4824"/>
            <a:ext cx="3162442"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p:cNvSpPr>
            <a:spLocks noGrp="1"/>
          </p:cNvSpPr>
          <p:nvPr>
            <p:ph type="title"/>
          </p:nvPr>
        </p:nvSpPr>
        <p:spPr/>
        <p:txBody>
          <a:bodyPr/>
          <a:lstStyle/>
          <a:p>
            <a:r>
              <a:rPr lang="en-US" altLang="ja-JP" dirty="0"/>
              <a:t>2017</a:t>
            </a:r>
            <a:r>
              <a:rPr lang="ja-JP" altLang="en-US" dirty="0"/>
              <a:t>年</a:t>
            </a:r>
            <a:r>
              <a:rPr lang="en-US" altLang="ja-JP" dirty="0"/>
              <a:t>5</a:t>
            </a:r>
            <a:r>
              <a:rPr lang="ja-JP" altLang="en-US" dirty="0"/>
              <a:t>月</a:t>
            </a:r>
            <a:r>
              <a:rPr lang="en-US" altLang="ja-JP" dirty="0"/>
              <a:t>3</a:t>
            </a:r>
            <a:r>
              <a:rPr lang="ja-JP" altLang="en-US" dirty="0"/>
              <a:t>日</a:t>
            </a:r>
            <a:r>
              <a:rPr lang="en-US" altLang="ja-JP" dirty="0"/>
              <a:t>70</a:t>
            </a:r>
            <a:r>
              <a:rPr lang="ja-JP" altLang="en-US" dirty="0"/>
              <a:t>年目の憲法記念日</a:t>
            </a:r>
            <a:r>
              <a:rPr lang="en-US" altLang="ja-JP" dirty="0"/>
              <a:t/>
            </a:r>
            <a:br>
              <a:rPr lang="en-US" altLang="ja-JP" dirty="0"/>
            </a:br>
            <a:r>
              <a:rPr lang="ja-JP" altLang="en-US" dirty="0"/>
              <a:t>安倍首相からの</a:t>
            </a:r>
            <a:r>
              <a:rPr lang="ja-JP" altLang="en-US" dirty="0" smtClean="0"/>
              <a:t>挑戦状③</a:t>
            </a:r>
            <a:endParaRPr kumimoji="1" lang="ja-JP" altLang="en-US" dirty="0"/>
          </a:p>
        </p:txBody>
      </p:sp>
      <p:sp>
        <p:nvSpPr>
          <p:cNvPr id="6" name="コンテンツ プレースホルダー 5"/>
          <p:cNvSpPr>
            <a:spLocks noGrp="1"/>
          </p:cNvSpPr>
          <p:nvPr>
            <p:ph idx="1"/>
          </p:nvPr>
        </p:nvSpPr>
        <p:spPr>
          <a:xfrm>
            <a:off x="539552" y="1680592"/>
            <a:ext cx="5085382" cy="4412704"/>
          </a:xfrm>
        </p:spPr>
        <p:txBody>
          <a:bodyPr/>
          <a:lstStyle/>
          <a:p>
            <a:r>
              <a:rPr lang="ja-JP" altLang="en-US" dirty="0"/>
              <a:t>安倍首相</a:t>
            </a:r>
            <a:r>
              <a:rPr lang="ja-JP" altLang="en-US" dirty="0" smtClean="0"/>
              <a:t>が思い描く改憲スケジュール</a:t>
            </a:r>
            <a:endParaRPr lang="en-US" altLang="ja-JP" dirty="0" smtClean="0"/>
          </a:p>
          <a:p>
            <a:pPr lvl="1"/>
            <a:r>
              <a:rPr kumimoji="1" lang="en-US" altLang="ja-JP" dirty="0" smtClean="0"/>
              <a:t>2017</a:t>
            </a:r>
            <a:r>
              <a:rPr kumimoji="1" lang="ja-JP" altLang="en-US" dirty="0" smtClean="0"/>
              <a:t>年</a:t>
            </a:r>
            <a:r>
              <a:rPr kumimoji="1" lang="en-US" altLang="ja-JP" dirty="0" smtClean="0"/>
              <a:t>9</a:t>
            </a:r>
            <a:r>
              <a:rPr kumimoji="1" lang="ja-JP" altLang="en-US" dirty="0" smtClean="0"/>
              <a:t>月：自民党案決定</a:t>
            </a:r>
            <a:endParaRPr kumimoji="1" lang="en-US" altLang="ja-JP" dirty="0" smtClean="0"/>
          </a:p>
          <a:p>
            <a:pPr lvl="1"/>
            <a:r>
              <a:rPr kumimoji="1" lang="en-US" altLang="ja-JP" dirty="0" smtClean="0"/>
              <a:t>2018</a:t>
            </a:r>
            <a:r>
              <a:rPr kumimoji="1" lang="ja-JP" altLang="en-US" dirty="0" smtClean="0"/>
              <a:t>年</a:t>
            </a:r>
            <a:r>
              <a:rPr kumimoji="1" lang="en-US" altLang="ja-JP" dirty="0" smtClean="0"/>
              <a:t>6</a:t>
            </a:r>
            <a:r>
              <a:rPr kumimoji="1" lang="ja-JP" altLang="en-US" dirty="0" smtClean="0"/>
              <a:t>月：改憲発議</a:t>
            </a:r>
            <a:endParaRPr kumimoji="1" lang="en-US" altLang="ja-JP" dirty="0" smtClean="0"/>
          </a:p>
          <a:p>
            <a:pPr lvl="1"/>
            <a:r>
              <a:rPr lang="en-US" altLang="ja-JP" dirty="0" smtClean="0">
                <a:solidFill>
                  <a:srgbClr val="C00000"/>
                </a:solidFill>
              </a:rPr>
              <a:t>2018</a:t>
            </a:r>
            <a:r>
              <a:rPr lang="ja-JP" altLang="en-US" dirty="0" smtClean="0">
                <a:solidFill>
                  <a:srgbClr val="C00000"/>
                </a:solidFill>
              </a:rPr>
              <a:t>年</a:t>
            </a:r>
            <a:r>
              <a:rPr lang="en-US" altLang="ja-JP" dirty="0" smtClean="0">
                <a:solidFill>
                  <a:srgbClr val="C00000"/>
                </a:solidFill>
              </a:rPr>
              <a:t>12</a:t>
            </a:r>
            <a:r>
              <a:rPr lang="ja-JP" altLang="en-US" dirty="0" smtClean="0">
                <a:solidFill>
                  <a:srgbClr val="C00000"/>
                </a:solidFill>
              </a:rPr>
              <a:t>月：国民投票</a:t>
            </a:r>
            <a:endParaRPr lang="en-US" altLang="ja-JP" dirty="0" smtClean="0">
              <a:solidFill>
                <a:srgbClr val="C00000"/>
              </a:solidFill>
            </a:endParaRPr>
          </a:p>
          <a:p>
            <a:r>
              <a:rPr kumimoji="1" lang="en-US" altLang="ja-JP" dirty="0" smtClean="0"/>
              <a:t>2018</a:t>
            </a:r>
            <a:r>
              <a:rPr kumimoji="1" lang="ja-JP" altLang="en-US" dirty="0" smtClean="0"/>
              <a:t>年</a:t>
            </a:r>
            <a:r>
              <a:rPr kumimoji="1" lang="en-US" altLang="ja-JP" dirty="0" smtClean="0"/>
              <a:t>12</a:t>
            </a:r>
            <a:r>
              <a:rPr kumimoji="1" lang="ja-JP" altLang="en-US" dirty="0" smtClean="0"/>
              <a:t>月の衆議院任期切れ</a:t>
            </a:r>
            <a:endParaRPr kumimoji="1" lang="en-US" altLang="ja-JP" dirty="0" smtClean="0"/>
          </a:p>
          <a:p>
            <a:pPr lvl="1"/>
            <a:r>
              <a:rPr kumimoji="1" lang="ja-JP" altLang="en-US" dirty="0" smtClean="0">
                <a:solidFill>
                  <a:srgbClr val="C00000"/>
                </a:solidFill>
              </a:rPr>
              <a:t>総選挙・国民投票の同日選</a:t>
            </a:r>
            <a:endParaRPr kumimoji="1" lang="en-US" altLang="ja-JP" dirty="0" smtClean="0">
              <a:solidFill>
                <a:srgbClr val="C00000"/>
              </a:solidFill>
            </a:endParaRPr>
          </a:p>
          <a:p>
            <a:r>
              <a:rPr lang="en-US" altLang="ja-JP" dirty="0" smtClean="0"/>
              <a:t>2019</a:t>
            </a:r>
            <a:r>
              <a:rPr lang="ja-JP" altLang="en-US" dirty="0" smtClean="0"/>
              <a:t>年</a:t>
            </a:r>
            <a:r>
              <a:rPr lang="en-US" altLang="ja-JP" dirty="0" smtClean="0"/>
              <a:t>7</a:t>
            </a:r>
            <a:r>
              <a:rPr lang="ja-JP" altLang="en-US" dirty="0" smtClean="0"/>
              <a:t>月の参議院改選</a:t>
            </a:r>
            <a:endParaRPr kumimoji="1" lang="ja-JP" altLang="en-US" dirty="0"/>
          </a:p>
        </p:txBody>
      </p:sp>
    </p:spTree>
    <p:extLst>
      <p:ext uri="{BB962C8B-B14F-4D97-AF65-F5344CB8AC3E}">
        <p14:creationId xmlns:p14="http://schemas.microsoft.com/office/powerpoint/2010/main" val="13485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2017</a:t>
            </a:r>
            <a:r>
              <a:rPr lang="ja-JP" altLang="en-US" dirty="0"/>
              <a:t>年</a:t>
            </a:r>
            <a:r>
              <a:rPr lang="en-US" altLang="ja-JP" dirty="0"/>
              <a:t>5</a:t>
            </a:r>
            <a:r>
              <a:rPr lang="ja-JP" altLang="en-US" dirty="0"/>
              <a:t>月</a:t>
            </a:r>
            <a:r>
              <a:rPr lang="en-US" altLang="ja-JP" dirty="0"/>
              <a:t>3</a:t>
            </a:r>
            <a:r>
              <a:rPr lang="ja-JP" altLang="en-US" dirty="0"/>
              <a:t>日</a:t>
            </a:r>
            <a:r>
              <a:rPr lang="en-US" altLang="ja-JP" dirty="0"/>
              <a:t>70</a:t>
            </a:r>
            <a:r>
              <a:rPr lang="ja-JP" altLang="en-US" dirty="0"/>
              <a:t>年目の憲法記念日</a:t>
            </a:r>
            <a:r>
              <a:rPr lang="en-US" altLang="ja-JP" dirty="0"/>
              <a:t/>
            </a:r>
            <a:br>
              <a:rPr lang="en-US" altLang="ja-JP" dirty="0"/>
            </a:br>
            <a:r>
              <a:rPr lang="ja-JP" altLang="en-US" dirty="0"/>
              <a:t>安倍首相からの</a:t>
            </a:r>
            <a:r>
              <a:rPr lang="ja-JP" altLang="en-US" dirty="0" smtClean="0"/>
              <a:t>挑戦状④</a:t>
            </a:r>
            <a:endParaRPr kumimoji="1" lang="ja-JP" altLang="en-US" dirty="0"/>
          </a:p>
        </p:txBody>
      </p:sp>
      <p:sp>
        <p:nvSpPr>
          <p:cNvPr id="5" name="コンテンツ プレースホルダー 4"/>
          <p:cNvSpPr>
            <a:spLocks noGrp="1"/>
          </p:cNvSpPr>
          <p:nvPr>
            <p:ph idx="1"/>
          </p:nvPr>
        </p:nvSpPr>
        <p:spPr>
          <a:xfrm>
            <a:off x="566738" y="1752600"/>
            <a:ext cx="4365302" cy="4267200"/>
          </a:xfrm>
        </p:spPr>
        <p:txBody>
          <a:bodyPr/>
          <a:lstStyle/>
          <a:p>
            <a:r>
              <a:rPr kumimoji="1" lang="ja-JP" altLang="en-US" sz="2400" dirty="0" smtClean="0"/>
              <a:t>自民党内からは異論が</a:t>
            </a:r>
            <a:r>
              <a:rPr kumimoji="1" lang="en-US" altLang="ja-JP" sz="2400" dirty="0" smtClean="0"/>
              <a:t>…</a:t>
            </a:r>
          </a:p>
          <a:p>
            <a:r>
              <a:rPr kumimoji="1" lang="ja-JP" altLang="en-US" sz="2400" dirty="0" smtClean="0">
                <a:solidFill>
                  <a:srgbClr val="C00000"/>
                </a:solidFill>
              </a:rPr>
              <a:t>石破氏</a:t>
            </a:r>
            <a:r>
              <a:rPr kumimoji="1" lang="ja-JP" altLang="en-US" sz="2400" dirty="0" smtClean="0"/>
              <a:t>：「自民党の改憲草案と違う」「勢いで改憲はだめ」「憲法におそれを持ち、真摯に対応すべき」</a:t>
            </a:r>
            <a:endParaRPr kumimoji="1" lang="en-US" altLang="ja-JP" sz="2400" dirty="0" smtClean="0"/>
          </a:p>
          <a:p>
            <a:r>
              <a:rPr lang="ja-JP" altLang="en-US" sz="2400" dirty="0" smtClean="0">
                <a:solidFill>
                  <a:srgbClr val="C00000"/>
                </a:solidFill>
              </a:rPr>
              <a:t>岸田外相</a:t>
            </a:r>
            <a:r>
              <a:rPr lang="ja-JP" altLang="en-US" sz="2400" dirty="0" smtClean="0"/>
              <a:t>：「</a:t>
            </a:r>
            <a:r>
              <a:rPr lang="en-US" altLang="ja-JP" sz="2400" dirty="0" smtClean="0"/>
              <a:t>9</a:t>
            </a:r>
            <a:r>
              <a:rPr lang="ja-JP" altLang="en-US" sz="2400" dirty="0" smtClean="0"/>
              <a:t>条改憲は当面不要とした考え方は変わっていない」</a:t>
            </a:r>
            <a:endParaRPr lang="en-US" altLang="ja-JP" sz="2400" dirty="0" smtClean="0"/>
          </a:p>
          <a:p>
            <a:r>
              <a:rPr kumimoji="1" lang="ja-JP" altLang="en-US" sz="2400" dirty="0" smtClean="0">
                <a:solidFill>
                  <a:srgbClr val="C00000"/>
                </a:solidFill>
              </a:rPr>
              <a:t>竹下国対委員長</a:t>
            </a:r>
            <a:r>
              <a:rPr kumimoji="1" lang="ja-JP" altLang="en-US" sz="2400" dirty="0" smtClean="0"/>
              <a:t>：「首相が思ったような日程感で、とんとん行くとは考えづらい」</a:t>
            </a:r>
            <a:endParaRPr kumimoji="1" lang="en-US" altLang="ja-JP" sz="2400" dirty="0" smtClean="0"/>
          </a:p>
          <a:p>
            <a:endParaRPr kumimoji="1" lang="ja-JP" altLang="en-US" sz="2400" dirty="0"/>
          </a:p>
        </p:txBody>
      </p:sp>
      <p:pic>
        <p:nvPicPr>
          <p:cNvPr id="3076" name="Picture 4" descr="http://asyura.x0.to/imgup/d6/8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9758"/>
            <a:ext cx="3560523"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2017</a:t>
            </a:r>
            <a:r>
              <a:rPr lang="ja-JP" altLang="en-US" dirty="0"/>
              <a:t>年</a:t>
            </a:r>
            <a:r>
              <a:rPr lang="en-US" altLang="ja-JP" dirty="0"/>
              <a:t>5</a:t>
            </a:r>
            <a:r>
              <a:rPr lang="ja-JP" altLang="en-US" dirty="0"/>
              <a:t>月</a:t>
            </a:r>
            <a:r>
              <a:rPr lang="en-US" altLang="ja-JP" dirty="0"/>
              <a:t>3</a:t>
            </a:r>
            <a:r>
              <a:rPr lang="ja-JP" altLang="en-US" dirty="0"/>
              <a:t>日</a:t>
            </a:r>
            <a:r>
              <a:rPr lang="en-US" altLang="ja-JP" dirty="0"/>
              <a:t>70</a:t>
            </a:r>
            <a:r>
              <a:rPr lang="ja-JP" altLang="en-US" dirty="0"/>
              <a:t>年目の憲法記念日</a:t>
            </a:r>
            <a:r>
              <a:rPr lang="en-US" altLang="ja-JP" dirty="0"/>
              <a:t/>
            </a:r>
            <a:br>
              <a:rPr lang="en-US" altLang="ja-JP" dirty="0"/>
            </a:br>
            <a:r>
              <a:rPr lang="ja-JP" altLang="en-US" dirty="0"/>
              <a:t>安倍首相からの</a:t>
            </a:r>
            <a:r>
              <a:rPr lang="ja-JP" altLang="en-US" dirty="0" smtClean="0"/>
              <a:t>挑戦状⑤</a:t>
            </a:r>
            <a:endParaRPr kumimoji="1" lang="ja-JP" altLang="en-US" dirty="0"/>
          </a:p>
        </p:txBody>
      </p:sp>
      <p:sp>
        <p:nvSpPr>
          <p:cNvPr id="3" name="コンテンツ プレースホルダー 2"/>
          <p:cNvSpPr>
            <a:spLocks noGrp="1"/>
          </p:cNvSpPr>
          <p:nvPr>
            <p:ph idx="1"/>
          </p:nvPr>
        </p:nvSpPr>
        <p:spPr>
          <a:xfrm>
            <a:off x="611560" y="1628800"/>
            <a:ext cx="8001000" cy="4536504"/>
          </a:xfrm>
        </p:spPr>
        <p:txBody>
          <a:bodyPr/>
          <a:lstStyle/>
          <a:p>
            <a:r>
              <a:rPr kumimoji="1" lang="ja-JP" altLang="en-US" dirty="0" smtClean="0"/>
              <a:t>憲法</a:t>
            </a:r>
            <a:r>
              <a:rPr kumimoji="1" lang="en-US" altLang="ja-JP" dirty="0" smtClean="0"/>
              <a:t>9</a:t>
            </a:r>
            <a:r>
              <a:rPr kumimoji="1" lang="ja-JP" altLang="en-US" dirty="0" smtClean="0"/>
              <a:t>条</a:t>
            </a:r>
            <a:r>
              <a:rPr kumimoji="1" lang="en-US" altLang="ja-JP" dirty="0" smtClean="0"/>
              <a:t>1</a:t>
            </a:r>
            <a:r>
              <a:rPr kumimoji="1" lang="ja-JP" altLang="en-US" dirty="0" smtClean="0"/>
              <a:t>項（戦争放棄）、</a:t>
            </a:r>
            <a:r>
              <a:rPr kumimoji="1" lang="en-US" altLang="ja-JP" dirty="0" smtClean="0"/>
              <a:t>2</a:t>
            </a:r>
            <a:r>
              <a:rPr kumimoji="1" lang="ja-JP" altLang="en-US" dirty="0" smtClean="0"/>
              <a:t>項（戦力放棄）を残したまま、</a:t>
            </a:r>
            <a:r>
              <a:rPr kumimoji="1" lang="en-US" altLang="ja-JP" dirty="0" smtClean="0"/>
              <a:t>3</a:t>
            </a:r>
            <a:r>
              <a:rPr kumimoji="1" lang="ja-JP" altLang="en-US" dirty="0" smtClean="0"/>
              <a:t>項に自衛隊を明記？</a:t>
            </a:r>
            <a:endParaRPr kumimoji="1" lang="en-US" altLang="ja-JP" dirty="0" smtClean="0"/>
          </a:p>
          <a:p>
            <a:r>
              <a:rPr lang="ja-JP" altLang="en-US" dirty="0" smtClean="0">
                <a:solidFill>
                  <a:srgbClr val="C00000"/>
                </a:solidFill>
              </a:rPr>
              <a:t>戦争法（＝安全保障法制）で、自衛隊が海外で武力行使可能な戦力になってしまっている以上、</a:t>
            </a:r>
            <a:r>
              <a:rPr lang="en-US" altLang="ja-JP" dirty="0" smtClean="0">
                <a:solidFill>
                  <a:srgbClr val="C00000"/>
                </a:solidFill>
              </a:rPr>
              <a:t>3</a:t>
            </a:r>
            <a:r>
              <a:rPr lang="ja-JP" altLang="en-US" dirty="0" smtClean="0">
                <a:solidFill>
                  <a:srgbClr val="C00000"/>
                </a:solidFill>
              </a:rPr>
              <a:t>項への自衛隊明記により、</a:t>
            </a:r>
            <a:r>
              <a:rPr lang="en-US" altLang="ja-JP" dirty="0" smtClean="0">
                <a:solidFill>
                  <a:srgbClr val="C00000"/>
                </a:solidFill>
              </a:rPr>
              <a:t>2</a:t>
            </a:r>
            <a:r>
              <a:rPr lang="ja-JP" altLang="en-US" dirty="0" smtClean="0">
                <a:solidFill>
                  <a:srgbClr val="C00000"/>
                </a:solidFill>
              </a:rPr>
              <a:t>項（戦力放棄）は完全に死文化</a:t>
            </a:r>
            <a:endParaRPr lang="en-US" altLang="ja-JP" dirty="0" smtClean="0">
              <a:solidFill>
                <a:srgbClr val="C00000"/>
              </a:solidFill>
            </a:endParaRPr>
          </a:p>
          <a:p>
            <a:r>
              <a:rPr kumimoji="1" lang="ja-JP" altLang="en-US" dirty="0" smtClean="0"/>
              <a:t>第</a:t>
            </a:r>
            <a:r>
              <a:rPr kumimoji="1" lang="en-US" altLang="ja-JP" dirty="0" smtClean="0"/>
              <a:t>3</a:t>
            </a:r>
            <a:r>
              <a:rPr kumimoji="1" lang="ja-JP" altLang="en-US" dirty="0" smtClean="0"/>
              <a:t>項の記述次第では、戦争法（＝安全保障法制）を踏み越えて、戦争できる国へ</a:t>
            </a:r>
            <a:endParaRPr kumimoji="1" lang="en-US" altLang="ja-JP" dirty="0" smtClean="0"/>
          </a:p>
          <a:p>
            <a:r>
              <a:rPr lang="ja-JP" altLang="en-US" dirty="0" smtClean="0">
                <a:solidFill>
                  <a:srgbClr val="C00000"/>
                </a:solidFill>
              </a:rPr>
              <a:t>「改憲」ではなく明らかな「壊憲」へ</a:t>
            </a:r>
            <a:endParaRPr kumimoji="1" lang="ja-JP" altLang="en-US" dirty="0">
              <a:solidFill>
                <a:srgbClr val="C00000"/>
              </a:solidFill>
            </a:endParaRPr>
          </a:p>
        </p:txBody>
      </p:sp>
    </p:spTree>
    <p:extLst>
      <p:ext uri="{BB962C8B-B14F-4D97-AF65-F5344CB8AC3E}">
        <p14:creationId xmlns:p14="http://schemas.microsoft.com/office/powerpoint/2010/main" val="24010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2017</a:t>
            </a:r>
            <a:r>
              <a:rPr lang="ja-JP" altLang="en-US" dirty="0"/>
              <a:t>年</a:t>
            </a:r>
            <a:r>
              <a:rPr lang="en-US" altLang="ja-JP" dirty="0"/>
              <a:t>5</a:t>
            </a:r>
            <a:r>
              <a:rPr lang="ja-JP" altLang="en-US" dirty="0"/>
              <a:t>月</a:t>
            </a:r>
            <a:r>
              <a:rPr lang="en-US" altLang="ja-JP" dirty="0"/>
              <a:t>3</a:t>
            </a:r>
            <a:r>
              <a:rPr lang="ja-JP" altLang="en-US" dirty="0"/>
              <a:t>日</a:t>
            </a:r>
            <a:r>
              <a:rPr lang="en-US" altLang="ja-JP" dirty="0"/>
              <a:t>70</a:t>
            </a:r>
            <a:r>
              <a:rPr lang="ja-JP" altLang="en-US" dirty="0"/>
              <a:t>年目の憲法記念日</a:t>
            </a:r>
            <a:r>
              <a:rPr lang="en-US" altLang="ja-JP" dirty="0"/>
              <a:t/>
            </a:r>
            <a:br>
              <a:rPr lang="en-US" altLang="ja-JP" dirty="0"/>
            </a:br>
            <a:r>
              <a:rPr lang="ja-JP" altLang="en-US" dirty="0"/>
              <a:t>安倍首相からの</a:t>
            </a:r>
            <a:r>
              <a:rPr lang="ja-JP" altLang="en-US" dirty="0" smtClean="0"/>
              <a:t>挑戦状⑥</a:t>
            </a:r>
            <a:endParaRPr kumimoji="1" lang="ja-JP" altLang="en-US" dirty="0"/>
          </a:p>
        </p:txBody>
      </p:sp>
      <p:sp>
        <p:nvSpPr>
          <p:cNvPr id="4" name="コンテンツ プレースホルダー 3"/>
          <p:cNvSpPr>
            <a:spLocks noGrp="1"/>
          </p:cNvSpPr>
          <p:nvPr>
            <p:ph sz="half" idx="1"/>
          </p:nvPr>
        </p:nvSpPr>
        <p:spPr>
          <a:xfrm>
            <a:off x="566738" y="4149080"/>
            <a:ext cx="7965702" cy="1944216"/>
          </a:xfrm>
        </p:spPr>
        <p:txBody>
          <a:bodyPr/>
          <a:lstStyle/>
          <a:p>
            <a:r>
              <a:rPr kumimoji="1" lang="en-US" altLang="ja-JP" dirty="0" smtClean="0"/>
              <a:t>2018</a:t>
            </a:r>
            <a:r>
              <a:rPr kumimoji="1" lang="ja-JP" altLang="en-US" dirty="0" smtClean="0"/>
              <a:t>年通常国会で改憲発議することを目指す。</a:t>
            </a:r>
            <a:endParaRPr kumimoji="1" lang="en-US" altLang="ja-JP" dirty="0" smtClean="0"/>
          </a:p>
          <a:p>
            <a:r>
              <a:rPr lang="ja-JP" altLang="en-US" dirty="0" smtClean="0"/>
              <a:t>自・公・維の</a:t>
            </a:r>
            <a:r>
              <a:rPr lang="en-US" altLang="ja-JP" dirty="0" smtClean="0"/>
              <a:t>2/3</a:t>
            </a:r>
            <a:r>
              <a:rPr lang="ja-JP" altLang="en-US" dirty="0" smtClean="0"/>
              <a:t>が確保されている間に</a:t>
            </a:r>
            <a:r>
              <a:rPr lang="en-US" altLang="ja-JP" dirty="0" smtClean="0"/>
              <a:t>…</a:t>
            </a:r>
          </a:p>
          <a:p>
            <a:r>
              <a:rPr kumimoji="1" lang="ja-JP" altLang="en-US" dirty="0" smtClean="0"/>
              <a:t>ますます前倒し、前のめりになる首相周辺</a:t>
            </a:r>
            <a:r>
              <a:rPr kumimoji="1" lang="en-US" altLang="ja-JP" dirty="0" smtClean="0"/>
              <a:t>…</a:t>
            </a:r>
          </a:p>
          <a:p>
            <a:r>
              <a:rPr kumimoji="1" lang="en-US" altLang="ja-JP" dirty="0" smtClean="0">
                <a:solidFill>
                  <a:srgbClr val="C00000"/>
                </a:solidFill>
              </a:rPr>
              <a:t>2017</a:t>
            </a:r>
            <a:r>
              <a:rPr kumimoji="1" lang="ja-JP" altLang="en-US" dirty="0" smtClean="0">
                <a:solidFill>
                  <a:srgbClr val="C00000"/>
                </a:solidFill>
              </a:rPr>
              <a:t>年中に衆議院を解散して信を問え！</a:t>
            </a:r>
            <a:endParaRPr kumimoji="1" lang="ja-JP" altLang="en-US" dirty="0">
              <a:solidFill>
                <a:srgbClr val="C00000"/>
              </a:solidFill>
            </a:endParaRPr>
          </a:p>
        </p:txBody>
      </p:sp>
      <p:sp>
        <p:nvSpPr>
          <p:cNvPr id="5" name="コンテンツ プレースホルダー 4"/>
          <p:cNvSpPr>
            <a:spLocks noGrp="1"/>
          </p:cNvSpPr>
          <p:nvPr>
            <p:ph sz="half" idx="2"/>
          </p:nvPr>
        </p:nvSpPr>
        <p:spPr>
          <a:xfrm>
            <a:off x="3792910" y="1752600"/>
            <a:ext cx="4774828" cy="2477667"/>
          </a:xfrm>
        </p:spPr>
        <p:txBody>
          <a:bodyPr/>
          <a:lstStyle/>
          <a:p>
            <a:r>
              <a:rPr lang="ja-JP" altLang="en-US" dirty="0" smtClean="0"/>
              <a:t>自民党憲法改正推進本部のメンバーを入れ替え</a:t>
            </a:r>
            <a:endParaRPr lang="en-US" altLang="ja-JP" dirty="0" smtClean="0"/>
          </a:p>
          <a:p>
            <a:pPr lvl="1"/>
            <a:r>
              <a:rPr lang="en-US" altLang="ja-JP" dirty="0" smtClean="0"/>
              <a:t>9</a:t>
            </a:r>
            <a:r>
              <a:rPr lang="ja-JP" altLang="en-US" dirty="0" smtClean="0"/>
              <a:t>条に自衛隊明記</a:t>
            </a:r>
            <a:endParaRPr lang="en-US" altLang="ja-JP" dirty="0" smtClean="0"/>
          </a:p>
          <a:p>
            <a:pPr lvl="1"/>
            <a:r>
              <a:rPr lang="ja-JP" altLang="en-US" dirty="0"/>
              <a:t>高等</a:t>
            </a:r>
            <a:r>
              <a:rPr lang="ja-JP" altLang="en-US" dirty="0" smtClean="0"/>
              <a:t>教育無償化</a:t>
            </a:r>
            <a:endParaRPr lang="en-US" altLang="ja-JP" dirty="0" smtClean="0"/>
          </a:p>
          <a:p>
            <a:pPr lvl="1"/>
            <a:r>
              <a:rPr lang="ja-JP" altLang="en-US" dirty="0" smtClean="0"/>
              <a:t>緊急事態条項</a:t>
            </a:r>
            <a:endParaRPr lang="en-US" altLang="ja-JP" dirty="0" smtClean="0"/>
          </a:p>
          <a:p>
            <a:endParaRPr kumimoji="1" lang="ja-JP" altLang="en-US" dirty="0"/>
          </a:p>
        </p:txBody>
      </p:sp>
      <p:pic>
        <p:nvPicPr>
          <p:cNvPr id="4098" name="Picture 2" descr="https://cdn.mainichi.jp/vol1/2017/05/13/20170513k0000m010165000p/6.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318135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4929</TotalTime>
  <Words>1565</Words>
  <Application>Microsoft Office PowerPoint</Application>
  <PresentationFormat>画面に合わせる (4:3)</PresentationFormat>
  <Paragraphs>161</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ＭＳ Ｐゴシック</vt:lpstr>
      <vt:lpstr>Calibri</vt:lpstr>
      <vt:lpstr>Verdana</vt:lpstr>
      <vt:lpstr>Wingdings</vt:lpstr>
      <vt:lpstr>Profile</vt:lpstr>
      <vt:lpstr>        原水爆禁止2017年世界大会分科会  戦争法・共謀罪廃止 9条改憲阻止の共同を</vt:lpstr>
      <vt:lpstr>核兵器禁止条約採択をもたらした 世界政治の４つの不可逆的流れ</vt:lpstr>
      <vt:lpstr>世界の不可逆的な四つの流れに ことごとく逆行する安倍政権</vt:lpstr>
      <vt:lpstr>2017年5月3日70年目の憲法記念日 安倍首相からの挑戦状①</vt:lpstr>
      <vt:lpstr>2017年5月3日70年目の憲法記念日 安倍首相からの挑戦状②</vt:lpstr>
      <vt:lpstr>2017年5月3日70年目の憲法記念日 安倍首相からの挑戦状③</vt:lpstr>
      <vt:lpstr>2017年5月3日70年目の憲法記念日 安倍首相からの挑戦状④</vt:lpstr>
      <vt:lpstr>2017年5月3日70年目の憲法記念日 安倍首相からの挑戦状⑤</vt:lpstr>
      <vt:lpstr>2017年5月3日70年目の憲法記念日 安倍首相からの挑戦状⑥</vt:lpstr>
      <vt:lpstr>安倍政権の終わりの始まり</vt:lpstr>
      <vt:lpstr>改憲勢力が参議院の２/３を確保</vt:lpstr>
      <vt:lpstr>改憲勢力が89→77と12減！</vt:lpstr>
      <vt:lpstr>安倍政治との闘いの新たな段階</vt:lpstr>
      <vt:lpstr>政治的激動の時代が始まった⑤</vt:lpstr>
      <vt:lpstr>政治的激動の時代が始まった⑥</vt:lpstr>
      <vt:lpstr>2016年参議院議員選挙の結果</vt:lpstr>
      <vt:lpstr>空中戦から組織選・陣地戦へ</vt:lpstr>
      <vt:lpstr>有権者は改憲を支持したのか？</vt:lpstr>
      <vt:lpstr>安倍首相は改憲へのワンチャンスを 活かせるか？</vt:lpstr>
      <vt:lpstr>9条明文改憲に慎重な自民党員</vt:lpstr>
      <vt:lpstr>32の1人区すべてで野党統一候補</vt:lpstr>
      <vt:lpstr>野党統一候補は11勝21敗①</vt:lpstr>
      <vt:lpstr>野党統一候補は11勝21敗②</vt:lpstr>
      <vt:lpstr>野党統一候補は11勝21敗③</vt:lpstr>
      <vt:lpstr>新潟県知事選 野党統一候補米山隆一さんが圧勝</vt:lpstr>
      <vt:lpstr>改憲阻止の闘いをどう展望するか①</vt:lpstr>
      <vt:lpstr>改憲阻止の闘いをどう展望するか②</vt:lpstr>
      <vt:lpstr>敷布団と掛布団</vt:lpstr>
    </vt:vector>
  </TitlesOfParts>
  <Company>関西学院大学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「政治学のすすめ」</dc:title>
  <dc:creator>冨田宏治</dc:creator>
  <cp:lastModifiedBy>冨田宏治</cp:lastModifiedBy>
  <cp:revision>520</cp:revision>
  <cp:lastPrinted>2015-12-21T06:58:12Z</cp:lastPrinted>
  <dcterms:created xsi:type="dcterms:W3CDTF">2011-03-11T05:28:16Z</dcterms:created>
  <dcterms:modified xsi:type="dcterms:W3CDTF">2017-07-14T11:36:31Z</dcterms:modified>
</cp:coreProperties>
</file>